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20"/>
  </p:notesMasterIdLst>
  <p:handoutMasterIdLst>
    <p:handoutMasterId r:id="rId21"/>
  </p:handoutMasterIdLst>
  <p:sldIdLst>
    <p:sldId id="297" r:id="rId2"/>
    <p:sldId id="476" r:id="rId3"/>
    <p:sldId id="482" r:id="rId4"/>
    <p:sldId id="484" r:id="rId5"/>
    <p:sldId id="479" r:id="rId6"/>
    <p:sldId id="443" r:id="rId7"/>
    <p:sldId id="447" r:id="rId8"/>
    <p:sldId id="449" r:id="rId9"/>
    <p:sldId id="450" r:id="rId10"/>
    <p:sldId id="452" r:id="rId11"/>
    <p:sldId id="455" r:id="rId12"/>
    <p:sldId id="481" r:id="rId13"/>
    <p:sldId id="463" r:id="rId14"/>
    <p:sldId id="461" r:id="rId15"/>
    <p:sldId id="458" r:id="rId16"/>
    <p:sldId id="457" r:id="rId17"/>
    <p:sldId id="469" r:id="rId18"/>
    <p:sldId id="483" r:id="rId19"/>
  </p:sldIdLst>
  <p:sldSz cx="9144000" cy="6858000" type="screen4x3"/>
  <p:notesSz cx="6797675" cy="9928225"/>
  <p:defaultTextStyle>
    <a:defPPr>
      <a:defRPr lang="de-DE"/>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AE"/>
    <a:srgbClr val="FC8352"/>
    <a:srgbClr val="8D319F"/>
    <a:srgbClr val="BC14B4"/>
    <a:srgbClr val="FA4C06"/>
    <a:srgbClr val="000000"/>
    <a:srgbClr val="0098A1"/>
    <a:srgbClr val="B1C850"/>
    <a:srgbClr val="56427E"/>
    <a:srgbClr val="896C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2441" autoAdjust="0"/>
  </p:normalViewPr>
  <p:slideViewPr>
    <p:cSldViewPr snapToGrid="0" snapToObjects="1">
      <p:cViewPr varScale="1">
        <p:scale>
          <a:sx n="71" d="100"/>
          <a:sy n="71" d="100"/>
        </p:scale>
        <p:origin x="1680" y="58"/>
      </p:cViewPr>
      <p:guideLst>
        <p:guide orient="horz" pos="2160"/>
        <p:guide pos="2880"/>
      </p:guideLst>
    </p:cSldViewPr>
  </p:slideViewPr>
  <p:outlineViewPr>
    <p:cViewPr>
      <p:scale>
        <a:sx n="33" d="100"/>
        <a:sy n="33" d="100"/>
      </p:scale>
      <p:origin x="0" y="-298"/>
    </p:cViewPr>
  </p:outlineViewPr>
  <p:notesTextViewPr>
    <p:cViewPr>
      <p:scale>
        <a:sx n="150" d="100"/>
        <a:sy n="150" d="100"/>
      </p:scale>
      <p:origin x="0" y="0"/>
    </p:cViewPr>
  </p:notesTextViewPr>
  <p:sorterViewPr>
    <p:cViewPr>
      <p:scale>
        <a:sx n="100" d="100"/>
        <a:sy n="100" d="100"/>
      </p:scale>
      <p:origin x="0" y="-1838"/>
    </p:cViewPr>
  </p:sorterViewPr>
  <p:notesViewPr>
    <p:cSldViewPr snapToGrid="0" snapToObjects="1">
      <p:cViewPr varScale="1">
        <p:scale>
          <a:sx n="60" d="100"/>
          <a:sy n="60" d="100"/>
        </p:scale>
        <p:origin x="2467"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B1A704-F2DC-4789-AA29-3C05EC656C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23FD4B8D-1862-4472-9D4C-161D1F6F43FE}">
      <dgm:prSet phldrT="[Text]" custT="1"/>
      <dgm:spPr>
        <a:solidFill>
          <a:srgbClr val="00B050"/>
        </a:solidFill>
      </dgm:spPr>
      <dgm:t>
        <a:bodyPr lIns="180000" tIns="216000"/>
        <a:lstStyle/>
        <a:p>
          <a:pPr algn="ctr">
            <a:spcBef>
              <a:spcPts val="1200"/>
            </a:spcBef>
            <a:spcAft>
              <a:spcPct val="35000"/>
            </a:spcAft>
          </a:pPr>
          <a:r>
            <a:rPr lang="de-DE" sz="2000" dirty="0"/>
            <a:t>Landwirtschaft</a:t>
          </a:r>
        </a:p>
      </dgm:t>
    </dgm:pt>
    <dgm:pt modelId="{A914E572-1766-4DE0-ADB8-A0245552E049}" type="parTrans" cxnId="{A584AC41-1586-4CFC-851A-2BEDD9AF42EC}">
      <dgm:prSet/>
      <dgm:spPr/>
      <dgm:t>
        <a:bodyPr/>
        <a:lstStyle/>
        <a:p>
          <a:endParaRPr lang="de-DE"/>
        </a:p>
      </dgm:t>
    </dgm:pt>
    <dgm:pt modelId="{ABFD8A06-9C4B-410A-838A-ED5196B8885A}" type="sibTrans" cxnId="{A584AC41-1586-4CFC-851A-2BEDD9AF42EC}">
      <dgm:prSet/>
      <dgm:spPr/>
      <dgm:t>
        <a:bodyPr/>
        <a:lstStyle/>
        <a:p>
          <a:endParaRPr lang="de-DE"/>
        </a:p>
      </dgm:t>
    </dgm:pt>
    <dgm:pt modelId="{F0B9A89E-4F6D-435D-8496-688F628A2572}">
      <dgm:prSet phldrT="[Text]" custT="1"/>
      <dgm:spPr>
        <a:solidFill>
          <a:srgbClr val="00B050"/>
        </a:solidFill>
      </dgm:spPr>
      <dgm:t>
        <a:bodyPr lIns="180000" tIns="216000"/>
        <a:lstStyle/>
        <a:p>
          <a:pPr algn="l">
            <a:spcBef>
              <a:spcPct val="0"/>
            </a:spcBef>
            <a:spcAft>
              <a:spcPts val="600"/>
            </a:spcAft>
          </a:pPr>
          <a:r>
            <a:rPr lang="de-DE" sz="1400" dirty="0"/>
            <a:t>Witterungseinflüsse</a:t>
          </a:r>
        </a:p>
      </dgm:t>
    </dgm:pt>
    <dgm:pt modelId="{FB765FD8-F34B-4E8C-BF14-7F5065BCBDCB}" type="parTrans" cxnId="{A1608E7A-E7DE-485A-9718-B11847BCDAD3}">
      <dgm:prSet/>
      <dgm:spPr/>
      <dgm:t>
        <a:bodyPr/>
        <a:lstStyle/>
        <a:p>
          <a:endParaRPr lang="de-DE"/>
        </a:p>
      </dgm:t>
    </dgm:pt>
    <dgm:pt modelId="{67E7C5E1-0EF5-47A8-BD78-4E928F45FC18}" type="sibTrans" cxnId="{A1608E7A-E7DE-485A-9718-B11847BCDAD3}">
      <dgm:prSet/>
      <dgm:spPr/>
      <dgm:t>
        <a:bodyPr/>
        <a:lstStyle/>
        <a:p>
          <a:endParaRPr lang="de-DE"/>
        </a:p>
      </dgm:t>
    </dgm:pt>
    <dgm:pt modelId="{3DF33C37-613A-4A6B-911E-B90DDF3DC2EC}">
      <dgm:prSet phldrT="[Text]" custT="1"/>
      <dgm:spPr>
        <a:solidFill>
          <a:srgbClr val="00B050"/>
        </a:solidFill>
      </dgm:spPr>
      <dgm:t>
        <a:bodyPr lIns="180000" tIns="216000"/>
        <a:lstStyle/>
        <a:p>
          <a:pPr algn="l">
            <a:spcBef>
              <a:spcPct val="0"/>
            </a:spcBef>
            <a:spcAft>
              <a:spcPct val="15000"/>
            </a:spcAft>
          </a:pPr>
          <a:r>
            <a:rPr lang="de-DE" sz="1400" dirty="0"/>
            <a:t>Schädlinge/ Krankheiten…</a:t>
          </a:r>
        </a:p>
      </dgm:t>
    </dgm:pt>
    <dgm:pt modelId="{B4F062E5-2314-460C-BC7D-C5D38AE779B5}" type="parTrans" cxnId="{75613B27-485C-4279-BB41-9572C346D460}">
      <dgm:prSet/>
      <dgm:spPr/>
      <dgm:t>
        <a:bodyPr/>
        <a:lstStyle/>
        <a:p>
          <a:endParaRPr lang="de-DE"/>
        </a:p>
      </dgm:t>
    </dgm:pt>
    <dgm:pt modelId="{ED724630-35FE-47D6-B1E0-B6A89BD0BCB2}" type="sibTrans" cxnId="{75613B27-485C-4279-BB41-9572C346D460}">
      <dgm:prSet/>
      <dgm:spPr/>
      <dgm:t>
        <a:bodyPr/>
        <a:lstStyle/>
        <a:p>
          <a:endParaRPr lang="de-DE"/>
        </a:p>
      </dgm:t>
    </dgm:pt>
    <dgm:pt modelId="{C0E21C5F-3AC2-455B-A9D4-369A77B50209}">
      <dgm:prSet phldrT="[Text]" custT="1"/>
      <dgm:spPr>
        <a:solidFill>
          <a:srgbClr val="BC14B4"/>
        </a:solidFill>
      </dgm:spPr>
      <dgm:t>
        <a:bodyPr lIns="180000" tIns="216000"/>
        <a:lstStyle/>
        <a:p>
          <a:pPr algn="ctr">
            <a:spcAft>
              <a:spcPct val="35000"/>
            </a:spcAft>
          </a:pPr>
          <a:r>
            <a:rPr lang="de-DE" sz="2000" dirty="0"/>
            <a:t>Lebensmittelverarbeitung</a:t>
          </a:r>
        </a:p>
      </dgm:t>
    </dgm:pt>
    <dgm:pt modelId="{CFA02564-9EA8-43B2-98B6-54B76DF6F80E}" type="parTrans" cxnId="{A091C403-B369-4919-AA2A-6FF079984AAE}">
      <dgm:prSet/>
      <dgm:spPr/>
      <dgm:t>
        <a:bodyPr/>
        <a:lstStyle/>
        <a:p>
          <a:endParaRPr lang="de-DE"/>
        </a:p>
      </dgm:t>
    </dgm:pt>
    <dgm:pt modelId="{8D7E9324-A619-4C28-B056-B9F9C573FDE6}" type="sibTrans" cxnId="{A091C403-B369-4919-AA2A-6FF079984AAE}">
      <dgm:prSet/>
      <dgm:spPr/>
      <dgm:t>
        <a:bodyPr/>
        <a:lstStyle/>
        <a:p>
          <a:endParaRPr lang="de-DE"/>
        </a:p>
      </dgm:t>
    </dgm:pt>
    <dgm:pt modelId="{B7E244D3-F115-415F-8311-C95A558A512C}">
      <dgm:prSet phldrT="[Text]" custT="1"/>
      <dgm:spPr>
        <a:solidFill>
          <a:srgbClr val="BC14B4"/>
        </a:solidFill>
      </dgm:spPr>
      <dgm:t>
        <a:bodyPr lIns="180000" tIns="216000"/>
        <a:lstStyle/>
        <a:p>
          <a:pPr algn="l">
            <a:spcAft>
              <a:spcPts val="600"/>
            </a:spcAft>
          </a:pPr>
          <a:r>
            <a:rPr lang="de-DE" sz="1400" dirty="0"/>
            <a:t>Überproduktion</a:t>
          </a:r>
        </a:p>
      </dgm:t>
    </dgm:pt>
    <dgm:pt modelId="{564F7556-E61D-46CA-8603-2905C69DACB3}" type="parTrans" cxnId="{F38BB3CF-7E6D-46F3-A43F-CB427065FAF8}">
      <dgm:prSet/>
      <dgm:spPr/>
      <dgm:t>
        <a:bodyPr/>
        <a:lstStyle/>
        <a:p>
          <a:endParaRPr lang="de-DE"/>
        </a:p>
      </dgm:t>
    </dgm:pt>
    <dgm:pt modelId="{9DDFF1A5-EF60-471A-B6DD-BBFB08DE3E7D}" type="sibTrans" cxnId="{F38BB3CF-7E6D-46F3-A43F-CB427065FAF8}">
      <dgm:prSet/>
      <dgm:spPr/>
      <dgm:t>
        <a:bodyPr/>
        <a:lstStyle/>
        <a:p>
          <a:endParaRPr lang="de-DE"/>
        </a:p>
      </dgm:t>
    </dgm:pt>
    <dgm:pt modelId="{9CA97CA3-EDB9-4C9A-A0B6-FC38EDF061D8}">
      <dgm:prSet phldrT="[Text]" custT="1"/>
      <dgm:spPr>
        <a:solidFill>
          <a:srgbClr val="BC14B4"/>
        </a:solidFill>
      </dgm:spPr>
      <dgm:t>
        <a:bodyPr lIns="180000" tIns="216000"/>
        <a:lstStyle/>
        <a:p>
          <a:pPr algn="l">
            <a:spcAft>
              <a:spcPct val="15000"/>
            </a:spcAft>
          </a:pPr>
          <a:r>
            <a:rPr lang="de-DE" sz="1400" dirty="0"/>
            <a:t>Fehler im Herstellungsprozess…</a:t>
          </a:r>
        </a:p>
      </dgm:t>
    </dgm:pt>
    <dgm:pt modelId="{BE077A12-A0E7-4D67-951C-37849466D9AE}" type="parTrans" cxnId="{CBBAC201-3356-4964-9738-BA430849459B}">
      <dgm:prSet/>
      <dgm:spPr/>
      <dgm:t>
        <a:bodyPr/>
        <a:lstStyle/>
        <a:p>
          <a:endParaRPr lang="de-DE"/>
        </a:p>
      </dgm:t>
    </dgm:pt>
    <dgm:pt modelId="{1C5DF99A-00BF-4C36-95BF-DF3686ED42CB}" type="sibTrans" cxnId="{CBBAC201-3356-4964-9738-BA430849459B}">
      <dgm:prSet/>
      <dgm:spPr/>
      <dgm:t>
        <a:bodyPr/>
        <a:lstStyle/>
        <a:p>
          <a:endParaRPr lang="de-DE"/>
        </a:p>
      </dgm:t>
    </dgm:pt>
    <dgm:pt modelId="{C1F88461-12D9-45C3-AB2B-911A866BA1A9}">
      <dgm:prSet phldrT="[Text]" custT="1"/>
      <dgm:spPr>
        <a:solidFill>
          <a:schemeClr val="bg1">
            <a:lumMod val="50000"/>
          </a:schemeClr>
        </a:solidFill>
      </dgm:spPr>
      <dgm:t>
        <a:bodyPr lIns="180000" tIns="216000"/>
        <a:lstStyle/>
        <a:p>
          <a:pPr algn="ctr">
            <a:spcAft>
              <a:spcPct val="35000"/>
            </a:spcAft>
          </a:pPr>
          <a:r>
            <a:rPr lang="de-DE" sz="2000" dirty="0"/>
            <a:t>Handel</a:t>
          </a:r>
        </a:p>
      </dgm:t>
    </dgm:pt>
    <dgm:pt modelId="{59344CE5-513F-459D-86DF-00887097DF12}" type="parTrans" cxnId="{9F654926-DF95-4843-B4E3-5441781B544C}">
      <dgm:prSet/>
      <dgm:spPr/>
      <dgm:t>
        <a:bodyPr/>
        <a:lstStyle/>
        <a:p>
          <a:endParaRPr lang="de-DE"/>
        </a:p>
      </dgm:t>
    </dgm:pt>
    <dgm:pt modelId="{EBD1AB9F-4529-4E55-9C75-0D15C68C9C46}" type="sibTrans" cxnId="{9F654926-DF95-4843-B4E3-5441781B544C}">
      <dgm:prSet/>
      <dgm:spPr/>
      <dgm:t>
        <a:bodyPr/>
        <a:lstStyle/>
        <a:p>
          <a:endParaRPr lang="de-DE"/>
        </a:p>
      </dgm:t>
    </dgm:pt>
    <dgm:pt modelId="{069D0EFA-EC42-46A0-8283-ED35307F6B7F}">
      <dgm:prSet phldrT="[Text]" custT="1"/>
      <dgm:spPr>
        <a:solidFill>
          <a:schemeClr val="bg1">
            <a:lumMod val="50000"/>
          </a:schemeClr>
        </a:solidFill>
      </dgm:spPr>
      <dgm:t>
        <a:bodyPr lIns="180000" tIns="216000"/>
        <a:lstStyle/>
        <a:p>
          <a:pPr algn="l">
            <a:spcAft>
              <a:spcPts val="600"/>
            </a:spcAft>
          </a:pPr>
          <a:r>
            <a:rPr lang="de-DE" sz="1400" dirty="0"/>
            <a:t>Volle Regale bis Ladenschluss</a:t>
          </a:r>
        </a:p>
      </dgm:t>
    </dgm:pt>
    <dgm:pt modelId="{FF01D212-5A5F-4F07-BC03-7F5335077654}" type="parTrans" cxnId="{CC298C61-8719-42F5-8155-6FEC5F540004}">
      <dgm:prSet/>
      <dgm:spPr/>
      <dgm:t>
        <a:bodyPr/>
        <a:lstStyle/>
        <a:p>
          <a:endParaRPr lang="de-DE"/>
        </a:p>
      </dgm:t>
    </dgm:pt>
    <dgm:pt modelId="{3FE44BEB-0BF1-4FD6-BB35-69A321664F24}" type="sibTrans" cxnId="{CC298C61-8719-42F5-8155-6FEC5F540004}">
      <dgm:prSet/>
      <dgm:spPr/>
      <dgm:t>
        <a:bodyPr/>
        <a:lstStyle/>
        <a:p>
          <a:endParaRPr lang="de-DE"/>
        </a:p>
      </dgm:t>
    </dgm:pt>
    <dgm:pt modelId="{C3B36431-C31B-4B77-ABFD-900925890CDC}">
      <dgm:prSet phldrT="[Text]" custT="1"/>
      <dgm:spPr>
        <a:solidFill>
          <a:schemeClr val="bg1">
            <a:lumMod val="50000"/>
          </a:schemeClr>
        </a:solidFill>
      </dgm:spPr>
      <dgm:t>
        <a:bodyPr lIns="180000" tIns="216000"/>
        <a:lstStyle/>
        <a:p>
          <a:pPr algn="l">
            <a:spcAft>
              <a:spcPct val="15000"/>
            </a:spcAft>
          </a:pPr>
          <a:r>
            <a:rPr lang="de-DE" sz="1400" dirty="0"/>
            <a:t>Ablauf von Mindesthaltbarkeitsdatum…</a:t>
          </a:r>
        </a:p>
      </dgm:t>
    </dgm:pt>
    <dgm:pt modelId="{FED6100C-BFAF-4B68-B903-ABC4188C7C9D}" type="parTrans" cxnId="{287A27E4-C26A-4FA2-839E-6254FB4D4640}">
      <dgm:prSet/>
      <dgm:spPr/>
      <dgm:t>
        <a:bodyPr/>
        <a:lstStyle/>
        <a:p>
          <a:endParaRPr lang="de-DE"/>
        </a:p>
      </dgm:t>
    </dgm:pt>
    <dgm:pt modelId="{4A4803EE-C252-4FFC-A8A1-C992B444C138}" type="sibTrans" cxnId="{287A27E4-C26A-4FA2-839E-6254FB4D4640}">
      <dgm:prSet/>
      <dgm:spPr/>
      <dgm:t>
        <a:bodyPr/>
        <a:lstStyle/>
        <a:p>
          <a:endParaRPr lang="de-DE"/>
        </a:p>
      </dgm:t>
    </dgm:pt>
    <dgm:pt modelId="{03CABF6B-DA62-49BB-8D19-5F83F9697049}">
      <dgm:prSet phldrT="[Text]" custT="1"/>
      <dgm:spPr>
        <a:solidFill>
          <a:srgbClr val="56427E"/>
        </a:solidFill>
      </dgm:spPr>
      <dgm:t>
        <a:bodyPr lIns="180000" tIns="216000"/>
        <a:lstStyle/>
        <a:p>
          <a:pPr>
            <a:spcAft>
              <a:spcPct val="35000"/>
            </a:spcAft>
          </a:pPr>
          <a:r>
            <a:rPr lang="de-DE" sz="2000" dirty="0"/>
            <a:t>Außer-Haus-Verpflegung</a:t>
          </a:r>
        </a:p>
        <a:p>
          <a:pPr>
            <a:spcAft>
              <a:spcPct val="35000"/>
            </a:spcAft>
          </a:pPr>
          <a:r>
            <a:rPr lang="de-DE" sz="1400" dirty="0"/>
            <a:t>(z.B. Gaststätten, Kantinen)</a:t>
          </a:r>
        </a:p>
      </dgm:t>
    </dgm:pt>
    <dgm:pt modelId="{9B53B43D-F237-4D26-AD78-2109F9C91106}" type="parTrans" cxnId="{3A68CE73-357F-4909-918E-76B1DC622ACB}">
      <dgm:prSet/>
      <dgm:spPr/>
      <dgm:t>
        <a:bodyPr/>
        <a:lstStyle/>
        <a:p>
          <a:endParaRPr lang="de-DE"/>
        </a:p>
      </dgm:t>
    </dgm:pt>
    <dgm:pt modelId="{BF8C9703-5E74-485F-8EB1-62BA90E0ED3A}" type="sibTrans" cxnId="{3A68CE73-357F-4909-918E-76B1DC622ACB}">
      <dgm:prSet/>
      <dgm:spPr/>
      <dgm:t>
        <a:bodyPr/>
        <a:lstStyle/>
        <a:p>
          <a:endParaRPr lang="de-DE"/>
        </a:p>
      </dgm:t>
    </dgm:pt>
    <dgm:pt modelId="{D7FEB298-B82E-423A-B998-69884B48676B}">
      <dgm:prSet phldrT="[Text]" custT="1"/>
      <dgm:spPr/>
      <dgm:t>
        <a:bodyPr lIns="180000" tIns="216000"/>
        <a:lstStyle/>
        <a:p>
          <a:pPr algn="ctr">
            <a:spcAft>
              <a:spcPct val="35000"/>
            </a:spcAft>
          </a:pPr>
          <a:r>
            <a:rPr lang="de-DE" sz="2000" dirty="0"/>
            <a:t>Private Haushalte</a:t>
          </a:r>
        </a:p>
      </dgm:t>
    </dgm:pt>
    <dgm:pt modelId="{AC3ADAD4-DEA2-46A3-819F-91B6A5E0FF17}" type="parTrans" cxnId="{F10BA5AD-F4AD-400E-AA6D-9F2CBCCDF296}">
      <dgm:prSet/>
      <dgm:spPr/>
      <dgm:t>
        <a:bodyPr/>
        <a:lstStyle/>
        <a:p>
          <a:endParaRPr lang="de-DE"/>
        </a:p>
      </dgm:t>
    </dgm:pt>
    <dgm:pt modelId="{891B3A4C-D566-43AC-BC2B-FA797418525E}" type="sibTrans" cxnId="{F10BA5AD-F4AD-400E-AA6D-9F2CBCCDF296}">
      <dgm:prSet/>
      <dgm:spPr/>
      <dgm:t>
        <a:bodyPr/>
        <a:lstStyle/>
        <a:p>
          <a:endParaRPr lang="de-DE"/>
        </a:p>
      </dgm:t>
    </dgm:pt>
    <dgm:pt modelId="{FF577BBA-14DA-42A5-B15A-339EFF316F63}">
      <dgm:prSet phldrT="[Text]" custT="1"/>
      <dgm:spPr/>
      <dgm:t>
        <a:bodyPr lIns="180000" tIns="216000"/>
        <a:lstStyle/>
        <a:p>
          <a:pPr algn="l">
            <a:spcAft>
              <a:spcPts val="600"/>
            </a:spcAft>
          </a:pPr>
          <a:r>
            <a:rPr lang="de-DE" sz="1400" dirty="0"/>
            <a:t>Mangelnde Wertschätzung von Lebensmitteln</a:t>
          </a:r>
        </a:p>
      </dgm:t>
    </dgm:pt>
    <dgm:pt modelId="{F9AC0F72-9AEC-4D04-BE38-ABC3DE56994B}" type="parTrans" cxnId="{B0C75EE2-D487-4FBC-89AC-D6AC77462BC2}">
      <dgm:prSet/>
      <dgm:spPr/>
      <dgm:t>
        <a:bodyPr/>
        <a:lstStyle/>
        <a:p>
          <a:endParaRPr lang="de-DE"/>
        </a:p>
      </dgm:t>
    </dgm:pt>
    <dgm:pt modelId="{D2CB3E28-0A95-4D35-8F9A-DCECF2281AA8}" type="sibTrans" cxnId="{B0C75EE2-D487-4FBC-89AC-D6AC77462BC2}">
      <dgm:prSet/>
      <dgm:spPr/>
      <dgm:t>
        <a:bodyPr/>
        <a:lstStyle/>
        <a:p>
          <a:endParaRPr lang="de-DE"/>
        </a:p>
      </dgm:t>
    </dgm:pt>
    <dgm:pt modelId="{5952279C-2684-4593-86A2-FFEE9A673DCF}">
      <dgm:prSet phldrT="[Text]" custT="1"/>
      <dgm:spPr/>
      <dgm:t>
        <a:bodyPr lIns="180000" tIns="216000"/>
        <a:lstStyle/>
        <a:p>
          <a:pPr algn="l">
            <a:spcAft>
              <a:spcPct val="15000"/>
            </a:spcAft>
          </a:pPr>
          <a:r>
            <a:rPr lang="de-DE" sz="1400" dirty="0"/>
            <a:t>Bevorzugung nur perfekter, noch lange haltbarer Produkte…</a:t>
          </a:r>
        </a:p>
      </dgm:t>
    </dgm:pt>
    <dgm:pt modelId="{F545BAB7-B1C8-425F-9E0D-B6EF1346FC8A}" type="parTrans" cxnId="{CCA719B3-E417-4ED9-8DFA-B4489556C208}">
      <dgm:prSet/>
      <dgm:spPr/>
      <dgm:t>
        <a:bodyPr/>
        <a:lstStyle/>
        <a:p>
          <a:endParaRPr lang="de-DE"/>
        </a:p>
      </dgm:t>
    </dgm:pt>
    <dgm:pt modelId="{69E07FEA-4C15-4184-A2B9-F8C06222F687}" type="sibTrans" cxnId="{CCA719B3-E417-4ED9-8DFA-B4489556C208}">
      <dgm:prSet/>
      <dgm:spPr/>
      <dgm:t>
        <a:bodyPr/>
        <a:lstStyle/>
        <a:p>
          <a:endParaRPr lang="de-DE"/>
        </a:p>
      </dgm:t>
    </dgm:pt>
    <dgm:pt modelId="{B6DD1324-CC33-4F6A-B248-C50E5C5F2372}">
      <dgm:prSet phldrT="[Text]" custT="1"/>
      <dgm:spPr>
        <a:solidFill>
          <a:srgbClr val="56427E"/>
        </a:solidFill>
      </dgm:spPr>
      <dgm:t>
        <a:bodyPr lIns="180000" tIns="216000"/>
        <a:lstStyle/>
        <a:p>
          <a:pPr>
            <a:spcAft>
              <a:spcPts val="600"/>
            </a:spcAft>
          </a:pPr>
          <a:r>
            <a:rPr lang="de-DE" sz="1400" dirty="0"/>
            <a:t>Fehlkalkulation bei schwankender Nachfrage</a:t>
          </a:r>
        </a:p>
      </dgm:t>
    </dgm:pt>
    <dgm:pt modelId="{099BE928-6DED-44EB-9792-317EBB674BDA}" type="parTrans" cxnId="{1B90AEE8-B91D-4DD0-B385-F923FF154ECC}">
      <dgm:prSet/>
      <dgm:spPr/>
      <dgm:t>
        <a:bodyPr/>
        <a:lstStyle/>
        <a:p>
          <a:endParaRPr lang="de-DE"/>
        </a:p>
      </dgm:t>
    </dgm:pt>
    <dgm:pt modelId="{0C8766FB-E875-4F99-AA17-C67AEDE989CF}" type="sibTrans" cxnId="{1B90AEE8-B91D-4DD0-B385-F923FF154ECC}">
      <dgm:prSet/>
      <dgm:spPr/>
      <dgm:t>
        <a:bodyPr/>
        <a:lstStyle/>
        <a:p>
          <a:endParaRPr lang="de-DE"/>
        </a:p>
      </dgm:t>
    </dgm:pt>
    <dgm:pt modelId="{8FA640DB-A89A-439E-84E2-621EC5A63E18}">
      <dgm:prSet phldrT="[Text]" custT="1"/>
      <dgm:spPr>
        <a:solidFill>
          <a:srgbClr val="56427E"/>
        </a:solidFill>
      </dgm:spPr>
      <dgm:t>
        <a:bodyPr lIns="180000" tIns="216000"/>
        <a:lstStyle/>
        <a:p>
          <a:pPr>
            <a:spcAft>
              <a:spcPct val="15000"/>
            </a:spcAft>
          </a:pPr>
          <a:r>
            <a:rPr lang="de-DE" sz="1400" dirty="0"/>
            <a:t>Verdorbene Vorräte…</a:t>
          </a:r>
        </a:p>
      </dgm:t>
    </dgm:pt>
    <dgm:pt modelId="{8DB5C808-97B1-4EE3-87C5-A6AD0B33AB1F}" type="parTrans" cxnId="{3756B3EF-28EF-4FA3-9644-BA2CE1270E01}">
      <dgm:prSet/>
      <dgm:spPr/>
      <dgm:t>
        <a:bodyPr/>
        <a:lstStyle/>
        <a:p>
          <a:endParaRPr lang="de-DE"/>
        </a:p>
      </dgm:t>
    </dgm:pt>
    <dgm:pt modelId="{F1E8E934-D1F4-427D-8A86-40A2C238AAC2}" type="sibTrans" cxnId="{3756B3EF-28EF-4FA3-9644-BA2CE1270E01}">
      <dgm:prSet/>
      <dgm:spPr/>
      <dgm:t>
        <a:bodyPr/>
        <a:lstStyle/>
        <a:p>
          <a:endParaRPr lang="de-DE"/>
        </a:p>
      </dgm:t>
    </dgm:pt>
    <dgm:pt modelId="{8EFB63E2-4C88-4E2A-B34A-6E264D546FCA}" type="pres">
      <dgm:prSet presAssocID="{43B1A704-F2DC-4789-AA29-3C05EC656C29}" presName="diagram" presStyleCnt="0">
        <dgm:presLayoutVars>
          <dgm:dir/>
          <dgm:resizeHandles val="exact"/>
        </dgm:presLayoutVars>
      </dgm:prSet>
      <dgm:spPr/>
    </dgm:pt>
    <dgm:pt modelId="{435C8319-430B-448C-9935-1A74E974D78B}" type="pres">
      <dgm:prSet presAssocID="{23FD4B8D-1862-4472-9D4C-161D1F6F43FE}" presName="node" presStyleLbl="node1" presStyleIdx="0" presStyleCnt="5" custScaleX="170351" custLinFactNeighborX="-11498" custLinFactNeighborY="-964">
        <dgm:presLayoutVars>
          <dgm:bulletEnabled val="1"/>
        </dgm:presLayoutVars>
      </dgm:prSet>
      <dgm:spPr/>
    </dgm:pt>
    <dgm:pt modelId="{2FC20C7B-C47B-4BE7-A687-B09944903023}" type="pres">
      <dgm:prSet presAssocID="{ABFD8A06-9C4B-410A-838A-ED5196B8885A}" presName="sibTrans" presStyleCnt="0"/>
      <dgm:spPr/>
    </dgm:pt>
    <dgm:pt modelId="{C947BDF0-FEE1-4731-85FB-F4EF6DBC7CAF}" type="pres">
      <dgm:prSet presAssocID="{C0E21C5F-3AC2-455B-A9D4-369A77B50209}" presName="node" presStyleLbl="node1" presStyleIdx="1" presStyleCnt="5" custScaleX="168794" custLinFactNeighborX="7886" custLinFactNeighborY="2815">
        <dgm:presLayoutVars>
          <dgm:bulletEnabled val="1"/>
        </dgm:presLayoutVars>
      </dgm:prSet>
      <dgm:spPr/>
    </dgm:pt>
    <dgm:pt modelId="{DDA799B1-60C1-4CA0-ABB4-FCEF18F49F38}" type="pres">
      <dgm:prSet presAssocID="{8D7E9324-A619-4C28-B056-B9F9C573FDE6}" presName="sibTrans" presStyleCnt="0"/>
      <dgm:spPr/>
    </dgm:pt>
    <dgm:pt modelId="{625C8B31-1734-41E5-8F6A-0391D233251D}" type="pres">
      <dgm:prSet presAssocID="{C1F88461-12D9-45C3-AB2B-911A866BA1A9}" presName="node" presStyleLbl="node1" presStyleIdx="2" presStyleCnt="5" custScaleX="170351" custLinFactNeighborX="-10720" custLinFactNeighborY="-8934">
        <dgm:presLayoutVars>
          <dgm:bulletEnabled val="1"/>
        </dgm:presLayoutVars>
      </dgm:prSet>
      <dgm:spPr/>
    </dgm:pt>
    <dgm:pt modelId="{F96CD5B5-493D-4EB7-9DD0-3B939978BAFC}" type="pres">
      <dgm:prSet presAssocID="{EBD1AB9F-4529-4E55-9C75-0D15C68C9C46}" presName="sibTrans" presStyleCnt="0"/>
      <dgm:spPr/>
    </dgm:pt>
    <dgm:pt modelId="{ABF4B00C-DA23-4857-BA7A-4A51901892F1}" type="pres">
      <dgm:prSet presAssocID="{03CABF6B-DA62-49BB-8D19-5F83F9697049}" presName="node" presStyleLbl="node1" presStyleIdx="3" presStyleCnt="5" custScaleX="170351" custScaleY="137497" custLinFactNeighborX="9422" custLinFactNeighborY="1996">
        <dgm:presLayoutVars>
          <dgm:bulletEnabled val="1"/>
        </dgm:presLayoutVars>
      </dgm:prSet>
      <dgm:spPr/>
    </dgm:pt>
    <dgm:pt modelId="{D576DB02-CB85-4CC1-B79D-D5B6AE48432F}" type="pres">
      <dgm:prSet presAssocID="{BF8C9703-5E74-485F-8EB1-62BA90E0ED3A}" presName="sibTrans" presStyleCnt="0"/>
      <dgm:spPr/>
    </dgm:pt>
    <dgm:pt modelId="{0F6E036F-B468-4C01-BB82-D8609C36F98B}" type="pres">
      <dgm:prSet presAssocID="{D7FEB298-B82E-423A-B998-69884B48676B}" presName="node" presStyleLbl="node1" presStyleIdx="4" presStyleCnt="5" custScaleX="170351" custScaleY="160497" custLinFactX="-2809" custLinFactNeighborX="-100000" custLinFactNeighborY="-18972">
        <dgm:presLayoutVars>
          <dgm:bulletEnabled val="1"/>
        </dgm:presLayoutVars>
      </dgm:prSet>
      <dgm:spPr/>
    </dgm:pt>
  </dgm:ptLst>
  <dgm:cxnLst>
    <dgm:cxn modelId="{CBBAC201-3356-4964-9738-BA430849459B}" srcId="{C0E21C5F-3AC2-455B-A9D4-369A77B50209}" destId="{9CA97CA3-EDB9-4C9A-A0B6-FC38EDF061D8}" srcOrd="1" destOrd="0" parTransId="{BE077A12-A0E7-4D67-951C-37849466D9AE}" sibTransId="{1C5DF99A-00BF-4C36-95BF-DF3686ED42CB}"/>
    <dgm:cxn modelId="{A091C403-B369-4919-AA2A-6FF079984AAE}" srcId="{43B1A704-F2DC-4789-AA29-3C05EC656C29}" destId="{C0E21C5F-3AC2-455B-A9D4-369A77B50209}" srcOrd="1" destOrd="0" parTransId="{CFA02564-9EA8-43B2-98B6-54B76DF6F80E}" sibTransId="{8D7E9324-A619-4C28-B056-B9F9C573FDE6}"/>
    <dgm:cxn modelId="{8FEFF40D-9C0B-4875-8979-14DC53582EB9}" type="presOf" srcId="{9CA97CA3-EDB9-4C9A-A0B6-FC38EDF061D8}" destId="{C947BDF0-FEE1-4731-85FB-F4EF6DBC7CAF}" srcOrd="0" destOrd="2" presId="urn:microsoft.com/office/officeart/2005/8/layout/default"/>
    <dgm:cxn modelId="{92E0041B-5AE3-4FAF-A641-53300AF45EBD}" type="presOf" srcId="{03CABF6B-DA62-49BB-8D19-5F83F9697049}" destId="{ABF4B00C-DA23-4857-BA7A-4A51901892F1}" srcOrd="0" destOrd="0" presId="urn:microsoft.com/office/officeart/2005/8/layout/default"/>
    <dgm:cxn modelId="{9F654926-DF95-4843-B4E3-5441781B544C}" srcId="{43B1A704-F2DC-4789-AA29-3C05EC656C29}" destId="{C1F88461-12D9-45C3-AB2B-911A866BA1A9}" srcOrd="2" destOrd="0" parTransId="{59344CE5-513F-459D-86DF-00887097DF12}" sibTransId="{EBD1AB9F-4529-4E55-9C75-0D15C68C9C46}"/>
    <dgm:cxn modelId="{75613B27-485C-4279-BB41-9572C346D460}" srcId="{23FD4B8D-1862-4472-9D4C-161D1F6F43FE}" destId="{3DF33C37-613A-4A6B-911E-B90DDF3DC2EC}" srcOrd="1" destOrd="0" parTransId="{B4F062E5-2314-460C-BC7D-C5D38AE779B5}" sibTransId="{ED724630-35FE-47D6-B1E0-B6A89BD0BCB2}"/>
    <dgm:cxn modelId="{C2054D34-60FA-464C-980B-40DF850F1668}" type="presOf" srcId="{43B1A704-F2DC-4789-AA29-3C05EC656C29}" destId="{8EFB63E2-4C88-4E2A-B34A-6E264D546FCA}" srcOrd="0" destOrd="0" presId="urn:microsoft.com/office/officeart/2005/8/layout/default"/>
    <dgm:cxn modelId="{D41EE33B-5174-41A8-BD5B-AB532179FF52}" type="presOf" srcId="{5952279C-2684-4593-86A2-FFEE9A673DCF}" destId="{0F6E036F-B468-4C01-BB82-D8609C36F98B}" srcOrd="0" destOrd="2" presId="urn:microsoft.com/office/officeart/2005/8/layout/default"/>
    <dgm:cxn modelId="{CC298C61-8719-42F5-8155-6FEC5F540004}" srcId="{C1F88461-12D9-45C3-AB2B-911A866BA1A9}" destId="{069D0EFA-EC42-46A0-8283-ED35307F6B7F}" srcOrd="0" destOrd="0" parTransId="{FF01D212-5A5F-4F07-BC03-7F5335077654}" sibTransId="{3FE44BEB-0BF1-4FD6-BB35-69A321664F24}"/>
    <dgm:cxn modelId="{A584AC41-1586-4CFC-851A-2BEDD9AF42EC}" srcId="{43B1A704-F2DC-4789-AA29-3C05EC656C29}" destId="{23FD4B8D-1862-4472-9D4C-161D1F6F43FE}" srcOrd="0" destOrd="0" parTransId="{A914E572-1766-4DE0-ADB8-A0245552E049}" sibTransId="{ABFD8A06-9C4B-410A-838A-ED5196B8885A}"/>
    <dgm:cxn modelId="{1310D56A-9015-440B-BBF4-3E859CA4F5B4}" type="presOf" srcId="{C0E21C5F-3AC2-455B-A9D4-369A77B50209}" destId="{C947BDF0-FEE1-4731-85FB-F4EF6DBC7CAF}" srcOrd="0" destOrd="0" presId="urn:microsoft.com/office/officeart/2005/8/layout/default"/>
    <dgm:cxn modelId="{856FE96A-2366-4AE1-8C83-BD0D5D98F774}" type="presOf" srcId="{8FA640DB-A89A-439E-84E2-621EC5A63E18}" destId="{ABF4B00C-DA23-4857-BA7A-4A51901892F1}" srcOrd="0" destOrd="2" presId="urn:microsoft.com/office/officeart/2005/8/layout/default"/>
    <dgm:cxn modelId="{5E84D44D-8BF6-4791-826D-3DE5BFAAC5CB}" type="presOf" srcId="{C1F88461-12D9-45C3-AB2B-911A866BA1A9}" destId="{625C8B31-1734-41E5-8F6A-0391D233251D}" srcOrd="0" destOrd="0" presId="urn:microsoft.com/office/officeart/2005/8/layout/default"/>
    <dgm:cxn modelId="{47045E73-8BBA-4844-A2C5-CEA269C4DA78}" type="presOf" srcId="{C3B36431-C31B-4B77-ABFD-900925890CDC}" destId="{625C8B31-1734-41E5-8F6A-0391D233251D}" srcOrd="0" destOrd="2" presId="urn:microsoft.com/office/officeart/2005/8/layout/default"/>
    <dgm:cxn modelId="{3A68CE73-357F-4909-918E-76B1DC622ACB}" srcId="{43B1A704-F2DC-4789-AA29-3C05EC656C29}" destId="{03CABF6B-DA62-49BB-8D19-5F83F9697049}" srcOrd="3" destOrd="0" parTransId="{9B53B43D-F237-4D26-AD78-2109F9C91106}" sibTransId="{BF8C9703-5E74-485F-8EB1-62BA90E0ED3A}"/>
    <dgm:cxn modelId="{A1608E7A-E7DE-485A-9718-B11847BCDAD3}" srcId="{23FD4B8D-1862-4472-9D4C-161D1F6F43FE}" destId="{F0B9A89E-4F6D-435D-8496-688F628A2572}" srcOrd="0" destOrd="0" parTransId="{FB765FD8-F34B-4E8C-BF14-7F5065BCBDCB}" sibTransId="{67E7C5E1-0EF5-47A8-BD78-4E928F45FC18}"/>
    <dgm:cxn modelId="{C14D958F-A713-429B-8F3B-DC9D74A8E75A}" type="presOf" srcId="{F0B9A89E-4F6D-435D-8496-688F628A2572}" destId="{435C8319-430B-448C-9935-1A74E974D78B}" srcOrd="0" destOrd="1" presId="urn:microsoft.com/office/officeart/2005/8/layout/default"/>
    <dgm:cxn modelId="{DA2ECF90-3E7B-4C1D-B0BC-F917C70F497C}" type="presOf" srcId="{D7FEB298-B82E-423A-B998-69884B48676B}" destId="{0F6E036F-B468-4C01-BB82-D8609C36F98B}" srcOrd="0" destOrd="0" presId="urn:microsoft.com/office/officeart/2005/8/layout/default"/>
    <dgm:cxn modelId="{4A0B009C-ABD2-4AEE-AEC6-8F26B8E2328E}" type="presOf" srcId="{B7E244D3-F115-415F-8311-C95A558A512C}" destId="{C947BDF0-FEE1-4731-85FB-F4EF6DBC7CAF}" srcOrd="0" destOrd="1" presId="urn:microsoft.com/office/officeart/2005/8/layout/default"/>
    <dgm:cxn modelId="{26D9E1A8-EA24-46B9-B145-57EDC400A076}" type="presOf" srcId="{069D0EFA-EC42-46A0-8283-ED35307F6B7F}" destId="{625C8B31-1734-41E5-8F6A-0391D233251D}" srcOrd="0" destOrd="1" presId="urn:microsoft.com/office/officeart/2005/8/layout/default"/>
    <dgm:cxn modelId="{F10BA5AD-F4AD-400E-AA6D-9F2CBCCDF296}" srcId="{43B1A704-F2DC-4789-AA29-3C05EC656C29}" destId="{D7FEB298-B82E-423A-B998-69884B48676B}" srcOrd="4" destOrd="0" parTransId="{AC3ADAD4-DEA2-46A3-819F-91B6A5E0FF17}" sibTransId="{891B3A4C-D566-43AC-BC2B-FA797418525E}"/>
    <dgm:cxn modelId="{CCA719B3-E417-4ED9-8DFA-B4489556C208}" srcId="{D7FEB298-B82E-423A-B998-69884B48676B}" destId="{5952279C-2684-4593-86A2-FFEE9A673DCF}" srcOrd="1" destOrd="0" parTransId="{F545BAB7-B1C8-425F-9E0D-B6EF1346FC8A}" sibTransId="{69E07FEA-4C15-4184-A2B9-F8C06222F687}"/>
    <dgm:cxn modelId="{E99593C5-3BD1-4F12-B6E2-9EBAB0C74D74}" type="presOf" srcId="{B6DD1324-CC33-4F6A-B248-C50E5C5F2372}" destId="{ABF4B00C-DA23-4857-BA7A-4A51901892F1}" srcOrd="0" destOrd="1" presId="urn:microsoft.com/office/officeart/2005/8/layout/default"/>
    <dgm:cxn modelId="{F38BB3CF-7E6D-46F3-A43F-CB427065FAF8}" srcId="{C0E21C5F-3AC2-455B-A9D4-369A77B50209}" destId="{B7E244D3-F115-415F-8311-C95A558A512C}" srcOrd="0" destOrd="0" parTransId="{564F7556-E61D-46CA-8603-2905C69DACB3}" sibTransId="{9DDFF1A5-EF60-471A-B6DD-BBFB08DE3E7D}"/>
    <dgm:cxn modelId="{B0C75EE2-D487-4FBC-89AC-D6AC77462BC2}" srcId="{D7FEB298-B82E-423A-B998-69884B48676B}" destId="{FF577BBA-14DA-42A5-B15A-339EFF316F63}" srcOrd="0" destOrd="0" parTransId="{F9AC0F72-9AEC-4D04-BE38-ABC3DE56994B}" sibTransId="{D2CB3E28-0A95-4D35-8F9A-DCECF2281AA8}"/>
    <dgm:cxn modelId="{287A27E4-C26A-4FA2-839E-6254FB4D4640}" srcId="{C1F88461-12D9-45C3-AB2B-911A866BA1A9}" destId="{C3B36431-C31B-4B77-ABFD-900925890CDC}" srcOrd="1" destOrd="0" parTransId="{FED6100C-BFAF-4B68-B903-ABC4188C7C9D}" sibTransId="{4A4803EE-C252-4FFC-A8A1-C992B444C138}"/>
    <dgm:cxn modelId="{1B90AEE8-B91D-4DD0-B385-F923FF154ECC}" srcId="{03CABF6B-DA62-49BB-8D19-5F83F9697049}" destId="{B6DD1324-CC33-4F6A-B248-C50E5C5F2372}" srcOrd="0" destOrd="0" parTransId="{099BE928-6DED-44EB-9792-317EBB674BDA}" sibTransId="{0C8766FB-E875-4F99-AA17-C67AEDE989CF}"/>
    <dgm:cxn modelId="{39086FEE-6900-44A9-AEB1-995E17F8FDAA}" type="presOf" srcId="{FF577BBA-14DA-42A5-B15A-339EFF316F63}" destId="{0F6E036F-B468-4C01-BB82-D8609C36F98B}" srcOrd="0" destOrd="1" presId="urn:microsoft.com/office/officeart/2005/8/layout/default"/>
    <dgm:cxn modelId="{3756B3EF-28EF-4FA3-9644-BA2CE1270E01}" srcId="{03CABF6B-DA62-49BB-8D19-5F83F9697049}" destId="{8FA640DB-A89A-439E-84E2-621EC5A63E18}" srcOrd="1" destOrd="0" parTransId="{8DB5C808-97B1-4EE3-87C5-A6AD0B33AB1F}" sibTransId="{F1E8E934-D1F4-427D-8A86-40A2C238AAC2}"/>
    <dgm:cxn modelId="{488681F2-8CBC-4C1C-A83C-EB2A9977F08F}" type="presOf" srcId="{23FD4B8D-1862-4472-9D4C-161D1F6F43FE}" destId="{435C8319-430B-448C-9935-1A74E974D78B}" srcOrd="0" destOrd="0" presId="urn:microsoft.com/office/officeart/2005/8/layout/default"/>
    <dgm:cxn modelId="{3C4163FB-3912-4D2B-829E-5FE269C255FA}" type="presOf" srcId="{3DF33C37-613A-4A6B-911E-B90DDF3DC2EC}" destId="{435C8319-430B-448C-9935-1A74E974D78B}" srcOrd="0" destOrd="2" presId="urn:microsoft.com/office/officeart/2005/8/layout/default"/>
    <dgm:cxn modelId="{7EC54796-7172-43DB-B2DF-AE5391B23446}" type="presParOf" srcId="{8EFB63E2-4C88-4E2A-B34A-6E264D546FCA}" destId="{435C8319-430B-448C-9935-1A74E974D78B}" srcOrd="0" destOrd="0" presId="urn:microsoft.com/office/officeart/2005/8/layout/default"/>
    <dgm:cxn modelId="{EFD3F815-0AC9-4734-8F65-5932CB2F1342}" type="presParOf" srcId="{8EFB63E2-4C88-4E2A-B34A-6E264D546FCA}" destId="{2FC20C7B-C47B-4BE7-A687-B09944903023}" srcOrd="1" destOrd="0" presId="urn:microsoft.com/office/officeart/2005/8/layout/default"/>
    <dgm:cxn modelId="{A2163810-EE10-41AE-8960-E4AC26096576}" type="presParOf" srcId="{8EFB63E2-4C88-4E2A-B34A-6E264D546FCA}" destId="{C947BDF0-FEE1-4731-85FB-F4EF6DBC7CAF}" srcOrd="2" destOrd="0" presId="urn:microsoft.com/office/officeart/2005/8/layout/default"/>
    <dgm:cxn modelId="{2BED97D1-BAA4-488D-BF1B-9A98F18A211D}" type="presParOf" srcId="{8EFB63E2-4C88-4E2A-B34A-6E264D546FCA}" destId="{DDA799B1-60C1-4CA0-ABB4-FCEF18F49F38}" srcOrd="3" destOrd="0" presId="urn:microsoft.com/office/officeart/2005/8/layout/default"/>
    <dgm:cxn modelId="{81ABFB4D-E4DE-4460-B8BF-27BAA9D03618}" type="presParOf" srcId="{8EFB63E2-4C88-4E2A-B34A-6E264D546FCA}" destId="{625C8B31-1734-41E5-8F6A-0391D233251D}" srcOrd="4" destOrd="0" presId="urn:microsoft.com/office/officeart/2005/8/layout/default"/>
    <dgm:cxn modelId="{FB821946-26A1-4AD5-A691-781BE5C2D1DD}" type="presParOf" srcId="{8EFB63E2-4C88-4E2A-B34A-6E264D546FCA}" destId="{F96CD5B5-493D-4EB7-9DD0-3B939978BAFC}" srcOrd="5" destOrd="0" presId="urn:microsoft.com/office/officeart/2005/8/layout/default"/>
    <dgm:cxn modelId="{2C57DFD7-B441-4F1E-8F7A-3AA51A9AF5A2}" type="presParOf" srcId="{8EFB63E2-4C88-4E2A-B34A-6E264D546FCA}" destId="{ABF4B00C-DA23-4857-BA7A-4A51901892F1}" srcOrd="6" destOrd="0" presId="urn:microsoft.com/office/officeart/2005/8/layout/default"/>
    <dgm:cxn modelId="{B6036FDC-F51C-4C56-8A00-FF9E411C824E}" type="presParOf" srcId="{8EFB63E2-4C88-4E2A-B34A-6E264D546FCA}" destId="{D576DB02-CB85-4CC1-B79D-D5B6AE48432F}" srcOrd="7" destOrd="0" presId="urn:microsoft.com/office/officeart/2005/8/layout/default"/>
    <dgm:cxn modelId="{7A583CC1-385A-46BE-B8C9-9B6E4ABDCC24}" type="presParOf" srcId="{8EFB63E2-4C88-4E2A-B34A-6E264D546FCA}" destId="{0F6E036F-B468-4C01-BB82-D8609C36F98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C8319-430B-448C-9935-1A74E974D78B}">
      <dsp:nvSpPr>
        <dsp:cNvPr id="0" name=""/>
        <dsp:cNvSpPr/>
      </dsp:nvSpPr>
      <dsp:spPr>
        <a:xfrm>
          <a:off x="430945" y="0"/>
          <a:ext cx="3494584" cy="1230841"/>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216000" rIns="76200" bIns="76200" numCol="1" spcCol="1270" anchor="t" anchorCtr="0">
          <a:noAutofit/>
        </a:bodyPr>
        <a:lstStyle/>
        <a:p>
          <a:pPr marL="0" lvl="0" indent="0" algn="ctr" defTabSz="889000">
            <a:lnSpc>
              <a:spcPct val="90000"/>
            </a:lnSpc>
            <a:spcBef>
              <a:spcPct val="0"/>
            </a:spcBef>
            <a:spcAft>
              <a:spcPct val="35000"/>
            </a:spcAft>
            <a:buNone/>
          </a:pPr>
          <a:r>
            <a:rPr lang="de-DE" sz="2000" kern="1200" dirty="0"/>
            <a:t>Landwirtschaft</a:t>
          </a:r>
        </a:p>
        <a:p>
          <a:pPr marL="114300" lvl="1" indent="-114300" algn="l" defTabSz="622300">
            <a:lnSpc>
              <a:spcPct val="90000"/>
            </a:lnSpc>
            <a:spcBef>
              <a:spcPct val="0"/>
            </a:spcBef>
            <a:spcAft>
              <a:spcPts val="600"/>
            </a:spcAft>
            <a:buChar char="•"/>
          </a:pPr>
          <a:r>
            <a:rPr lang="de-DE" sz="1400" kern="1200" dirty="0"/>
            <a:t>Witterungseinflüsse</a:t>
          </a:r>
        </a:p>
        <a:p>
          <a:pPr marL="114300" lvl="1" indent="-114300" algn="l" defTabSz="622300">
            <a:lnSpc>
              <a:spcPct val="90000"/>
            </a:lnSpc>
            <a:spcBef>
              <a:spcPct val="0"/>
            </a:spcBef>
            <a:spcAft>
              <a:spcPct val="15000"/>
            </a:spcAft>
            <a:buChar char="•"/>
          </a:pPr>
          <a:r>
            <a:rPr lang="de-DE" sz="1400" kern="1200" dirty="0"/>
            <a:t>Schädlinge/ Krankheiten…</a:t>
          </a:r>
        </a:p>
      </dsp:txBody>
      <dsp:txXfrm>
        <a:off x="430945" y="0"/>
        <a:ext cx="3494584" cy="1230841"/>
      </dsp:txXfrm>
    </dsp:sp>
    <dsp:sp modelId="{C947BDF0-FEE1-4731-85FB-F4EF6DBC7CAF}">
      <dsp:nvSpPr>
        <dsp:cNvPr id="0" name=""/>
        <dsp:cNvSpPr/>
      </dsp:nvSpPr>
      <dsp:spPr>
        <a:xfrm>
          <a:off x="4528313" y="36100"/>
          <a:ext cx="3462644" cy="1230841"/>
        </a:xfrm>
        <a:prstGeom prst="rect">
          <a:avLst/>
        </a:prstGeom>
        <a:solidFill>
          <a:srgbClr val="BC14B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216000" rIns="76200" bIns="76200" numCol="1" spcCol="1270" anchor="t" anchorCtr="0">
          <a:noAutofit/>
        </a:bodyPr>
        <a:lstStyle/>
        <a:p>
          <a:pPr marL="0" lvl="0" indent="0" algn="ctr" defTabSz="889000">
            <a:lnSpc>
              <a:spcPct val="90000"/>
            </a:lnSpc>
            <a:spcBef>
              <a:spcPct val="0"/>
            </a:spcBef>
            <a:spcAft>
              <a:spcPct val="35000"/>
            </a:spcAft>
            <a:buNone/>
          </a:pPr>
          <a:r>
            <a:rPr lang="de-DE" sz="2000" kern="1200" dirty="0"/>
            <a:t>Lebensmittelverarbeitung</a:t>
          </a:r>
        </a:p>
        <a:p>
          <a:pPr marL="114300" lvl="1" indent="-114300" algn="l" defTabSz="622300">
            <a:lnSpc>
              <a:spcPct val="90000"/>
            </a:lnSpc>
            <a:spcBef>
              <a:spcPct val="0"/>
            </a:spcBef>
            <a:spcAft>
              <a:spcPts val="600"/>
            </a:spcAft>
            <a:buChar char="•"/>
          </a:pPr>
          <a:r>
            <a:rPr lang="de-DE" sz="1400" kern="1200" dirty="0"/>
            <a:t>Überproduktion</a:t>
          </a:r>
        </a:p>
        <a:p>
          <a:pPr marL="114300" lvl="1" indent="-114300" algn="l" defTabSz="622300">
            <a:lnSpc>
              <a:spcPct val="90000"/>
            </a:lnSpc>
            <a:spcBef>
              <a:spcPct val="0"/>
            </a:spcBef>
            <a:spcAft>
              <a:spcPct val="15000"/>
            </a:spcAft>
            <a:buChar char="•"/>
          </a:pPr>
          <a:r>
            <a:rPr lang="de-DE" sz="1400" kern="1200" dirty="0"/>
            <a:t>Fehler im Herstellungsprozess…</a:t>
          </a:r>
        </a:p>
      </dsp:txBody>
      <dsp:txXfrm>
        <a:off x="4528313" y="36100"/>
        <a:ext cx="3462644" cy="1230841"/>
      </dsp:txXfrm>
    </dsp:sp>
    <dsp:sp modelId="{625C8B31-1734-41E5-8F6A-0391D233251D}">
      <dsp:nvSpPr>
        <dsp:cNvPr id="0" name=""/>
        <dsp:cNvSpPr/>
      </dsp:nvSpPr>
      <dsp:spPr>
        <a:xfrm>
          <a:off x="430935" y="1558234"/>
          <a:ext cx="3494584" cy="1230841"/>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216000" rIns="76200" bIns="76200" numCol="1" spcCol="1270" anchor="t" anchorCtr="0">
          <a:noAutofit/>
        </a:bodyPr>
        <a:lstStyle/>
        <a:p>
          <a:pPr marL="0" lvl="0" indent="0" algn="ctr" defTabSz="889000">
            <a:lnSpc>
              <a:spcPct val="90000"/>
            </a:lnSpc>
            <a:spcBef>
              <a:spcPct val="0"/>
            </a:spcBef>
            <a:spcAft>
              <a:spcPct val="35000"/>
            </a:spcAft>
            <a:buNone/>
          </a:pPr>
          <a:r>
            <a:rPr lang="de-DE" sz="2000" kern="1200" dirty="0"/>
            <a:t>Handel</a:t>
          </a:r>
        </a:p>
        <a:p>
          <a:pPr marL="114300" lvl="1" indent="-114300" algn="l" defTabSz="622300">
            <a:lnSpc>
              <a:spcPct val="90000"/>
            </a:lnSpc>
            <a:spcBef>
              <a:spcPct val="0"/>
            </a:spcBef>
            <a:spcAft>
              <a:spcPts val="600"/>
            </a:spcAft>
            <a:buChar char="•"/>
          </a:pPr>
          <a:r>
            <a:rPr lang="de-DE" sz="1400" kern="1200" dirty="0"/>
            <a:t>Volle Regale bis Ladenschluss</a:t>
          </a:r>
        </a:p>
        <a:p>
          <a:pPr marL="114300" lvl="1" indent="-114300" algn="l" defTabSz="622300">
            <a:lnSpc>
              <a:spcPct val="90000"/>
            </a:lnSpc>
            <a:spcBef>
              <a:spcPct val="0"/>
            </a:spcBef>
            <a:spcAft>
              <a:spcPct val="15000"/>
            </a:spcAft>
            <a:buChar char="•"/>
          </a:pPr>
          <a:r>
            <a:rPr lang="de-DE" sz="1400" kern="1200" dirty="0"/>
            <a:t>Ablauf von Mindesthaltbarkeitsdatum…</a:t>
          </a:r>
        </a:p>
      </dsp:txBody>
      <dsp:txXfrm>
        <a:off x="430935" y="1558234"/>
        <a:ext cx="3494584" cy="1230841"/>
      </dsp:txXfrm>
    </dsp:sp>
    <dsp:sp modelId="{ABF4B00C-DA23-4857-BA7A-4A51901892F1}">
      <dsp:nvSpPr>
        <dsp:cNvPr id="0" name=""/>
        <dsp:cNvSpPr/>
      </dsp:nvSpPr>
      <dsp:spPr>
        <a:xfrm>
          <a:off x="4543853" y="1462001"/>
          <a:ext cx="3494584" cy="1692370"/>
        </a:xfrm>
        <a:prstGeom prst="rect">
          <a:avLst/>
        </a:prstGeom>
        <a:solidFill>
          <a:srgbClr val="56427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216000" rIns="76200" bIns="76200" numCol="1" spcCol="1270" anchor="t" anchorCtr="0">
          <a:noAutofit/>
        </a:bodyPr>
        <a:lstStyle/>
        <a:p>
          <a:pPr marL="0" lvl="0" indent="0" algn="l" defTabSz="889000">
            <a:lnSpc>
              <a:spcPct val="90000"/>
            </a:lnSpc>
            <a:spcBef>
              <a:spcPct val="0"/>
            </a:spcBef>
            <a:spcAft>
              <a:spcPct val="35000"/>
            </a:spcAft>
            <a:buNone/>
          </a:pPr>
          <a:r>
            <a:rPr lang="de-DE" sz="2000" kern="1200" dirty="0"/>
            <a:t>Außer-Haus-Verpflegung</a:t>
          </a:r>
        </a:p>
        <a:p>
          <a:pPr marL="0" lvl="0" indent="0" algn="l" defTabSz="889000">
            <a:lnSpc>
              <a:spcPct val="90000"/>
            </a:lnSpc>
            <a:spcBef>
              <a:spcPct val="0"/>
            </a:spcBef>
            <a:spcAft>
              <a:spcPct val="35000"/>
            </a:spcAft>
            <a:buNone/>
          </a:pPr>
          <a:r>
            <a:rPr lang="de-DE" sz="1400" kern="1200" dirty="0"/>
            <a:t>(z.B. Gaststätten, Kantinen)</a:t>
          </a:r>
        </a:p>
        <a:p>
          <a:pPr marL="114300" lvl="1" indent="-114300" algn="l" defTabSz="622300">
            <a:lnSpc>
              <a:spcPct val="90000"/>
            </a:lnSpc>
            <a:spcBef>
              <a:spcPct val="0"/>
            </a:spcBef>
            <a:spcAft>
              <a:spcPts val="600"/>
            </a:spcAft>
            <a:buChar char="•"/>
          </a:pPr>
          <a:r>
            <a:rPr lang="de-DE" sz="1400" kern="1200" dirty="0"/>
            <a:t>Fehlkalkulation bei schwankender Nachfrage</a:t>
          </a:r>
        </a:p>
        <a:p>
          <a:pPr marL="114300" lvl="1" indent="-114300" algn="l" defTabSz="622300">
            <a:lnSpc>
              <a:spcPct val="90000"/>
            </a:lnSpc>
            <a:spcBef>
              <a:spcPct val="0"/>
            </a:spcBef>
            <a:spcAft>
              <a:spcPct val="15000"/>
            </a:spcAft>
            <a:buChar char="•"/>
          </a:pPr>
          <a:r>
            <a:rPr lang="de-DE" sz="1400" kern="1200" dirty="0"/>
            <a:t>Verdorbene Vorräte…</a:t>
          </a:r>
        </a:p>
      </dsp:txBody>
      <dsp:txXfrm>
        <a:off x="4543853" y="1462001"/>
        <a:ext cx="3494584" cy="1692370"/>
      </dsp:txXfrm>
    </dsp:sp>
    <dsp:sp modelId="{0F6E036F-B468-4C01-BB82-D8609C36F98B}">
      <dsp:nvSpPr>
        <dsp:cNvPr id="0" name=""/>
        <dsp:cNvSpPr/>
      </dsp:nvSpPr>
      <dsp:spPr>
        <a:xfrm>
          <a:off x="391681" y="3101428"/>
          <a:ext cx="3494584" cy="19754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216000" rIns="76200" bIns="76200" numCol="1" spcCol="1270" anchor="t" anchorCtr="0">
          <a:noAutofit/>
        </a:bodyPr>
        <a:lstStyle/>
        <a:p>
          <a:pPr marL="0" lvl="0" indent="0" algn="ctr" defTabSz="889000">
            <a:lnSpc>
              <a:spcPct val="90000"/>
            </a:lnSpc>
            <a:spcBef>
              <a:spcPct val="0"/>
            </a:spcBef>
            <a:spcAft>
              <a:spcPct val="35000"/>
            </a:spcAft>
            <a:buNone/>
          </a:pPr>
          <a:r>
            <a:rPr lang="de-DE" sz="2000" kern="1200" dirty="0"/>
            <a:t>Private Haushalte</a:t>
          </a:r>
        </a:p>
        <a:p>
          <a:pPr marL="114300" lvl="1" indent="-114300" algn="l" defTabSz="622300">
            <a:lnSpc>
              <a:spcPct val="90000"/>
            </a:lnSpc>
            <a:spcBef>
              <a:spcPct val="0"/>
            </a:spcBef>
            <a:spcAft>
              <a:spcPts val="600"/>
            </a:spcAft>
            <a:buChar char="•"/>
          </a:pPr>
          <a:r>
            <a:rPr lang="de-DE" sz="1400" kern="1200" dirty="0"/>
            <a:t>Mangelnde Wertschätzung von Lebensmitteln</a:t>
          </a:r>
        </a:p>
        <a:p>
          <a:pPr marL="114300" lvl="1" indent="-114300" algn="l" defTabSz="622300">
            <a:lnSpc>
              <a:spcPct val="90000"/>
            </a:lnSpc>
            <a:spcBef>
              <a:spcPct val="0"/>
            </a:spcBef>
            <a:spcAft>
              <a:spcPct val="15000"/>
            </a:spcAft>
            <a:buChar char="•"/>
          </a:pPr>
          <a:r>
            <a:rPr lang="de-DE" sz="1400" kern="1200" dirty="0"/>
            <a:t>Bevorzugung nur perfekter, noch lange haltbarer Produkte…</a:t>
          </a:r>
        </a:p>
      </dsp:txBody>
      <dsp:txXfrm>
        <a:off x="391681" y="3101428"/>
        <a:ext cx="3494584" cy="19754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4A37161B-F764-44D8-983C-F32003CCD826}" type="datetimeFigureOut">
              <a:rPr lang="de-DE" smtClean="0"/>
              <a:t>18.10.2022</a:t>
            </a:fld>
            <a:endParaRPr lang="de-DE"/>
          </a:p>
        </p:txBody>
      </p:sp>
      <p:sp>
        <p:nvSpPr>
          <p:cNvPr id="4" name="Fußzeilenplatzhalt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EF90924B-79B9-4FE5-9AEA-52BBE5EA6A96}" type="slidenum">
              <a:rPr lang="de-DE" smtClean="0"/>
              <a:t>‹Nr.›</a:t>
            </a:fld>
            <a:endParaRPr lang="de-DE"/>
          </a:p>
        </p:txBody>
      </p:sp>
    </p:spTree>
    <p:extLst>
      <p:ext uri="{BB962C8B-B14F-4D97-AF65-F5344CB8AC3E}">
        <p14:creationId xmlns:p14="http://schemas.microsoft.com/office/powerpoint/2010/main" val="486971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339CAC7-AAC0-450A-9C59-301DB8BFF673}" type="datetimeFigureOut">
              <a:rPr lang="de-DE" altLang="de-DE"/>
              <a:pPr/>
              <a:t>18.10.2022</a:t>
            </a:fld>
            <a:endParaRPr lang="de-DE" alt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768" y="4715907"/>
            <a:ext cx="5438140" cy="4467701"/>
          </a:xfrm>
          <a:prstGeom prst="rect">
            <a:avLst/>
          </a:prstGeom>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BEB432B-B40D-447C-BE96-188B893A1EEA}" type="slidenum">
              <a:rPr lang="de-DE" altLang="de-DE"/>
              <a:pPr/>
              <a:t>‹Nr.›</a:t>
            </a:fld>
            <a:endParaRPr lang="de-DE" altLang="de-DE"/>
          </a:p>
        </p:txBody>
      </p:sp>
    </p:spTree>
    <p:extLst>
      <p:ext uri="{BB962C8B-B14F-4D97-AF65-F5344CB8AC3E}">
        <p14:creationId xmlns:p14="http://schemas.microsoft.com/office/powerpoint/2010/main" val="75950996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pPr/>
              <a:t>1</a:t>
            </a:fld>
            <a:endParaRPr lang="de-DE" altLang="de-DE"/>
          </a:p>
        </p:txBody>
      </p:sp>
    </p:spTree>
    <p:extLst>
      <p:ext uri="{BB962C8B-B14F-4D97-AF65-F5344CB8AC3E}">
        <p14:creationId xmlns:p14="http://schemas.microsoft.com/office/powerpoint/2010/main" val="2500338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Gründe: 	</a:t>
            </a:r>
          </a:p>
          <a:p>
            <a:r>
              <a:rPr lang="de-DE" dirty="0"/>
              <a:t>Fehleinschätzung</a:t>
            </a:r>
            <a:r>
              <a:rPr lang="de-DE" baseline="0" dirty="0"/>
              <a:t> der Mengen, die zum Kochen benötigt werden</a:t>
            </a:r>
          </a:p>
          <a:p>
            <a:r>
              <a:rPr lang="de-DE" baseline="0" dirty="0"/>
              <a:t>Fehlendes Wissen über den richtigen Umgang mit Speiseresten</a:t>
            </a:r>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pPr/>
              <a:t>10</a:t>
            </a:fld>
            <a:endParaRPr lang="de-DE" altLang="de-DE"/>
          </a:p>
        </p:txBody>
      </p:sp>
    </p:spTree>
    <p:extLst>
      <p:ext uri="{BB962C8B-B14F-4D97-AF65-F5344CB8AC3E}">
        <p14:creationId xmlns:p14="http://schemas.microsoft.com/office/powerpoint/2010/main" val="1275730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BEB432B-B40D-447C-BE96-188B893A1EEA}" type="slidenum">
              <a:rPr lang="de-DE" altLang="de-DE" smtClean="0"/>
              <a:pPr/>
              <a:t>11</a:t>
            </a:fld>
            <a:endParaRPr lang="de-DE" altLang="de-DE"/>
          </a:p>
        </p:txBody>
      </p:sp>
    </p:spTree>
    <p:extLst>
      <p:ext uri="{BB962C8B-B14F-4D97-AF65-F5344CB8AC3E}">
        <p14:creationId xmlns:p14="http://schemas.microsoft.com/office/powerpoint/2010/main" val="148698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pPr/>
              <a:t>12</a:t>
            </a:fld>
            <a:endParaRPr lang="de-DE" altLang="de-DE"/>
          </a:p>
        </p:txBody>
      </p:sp>
    </p:spTree>
    <p:extLst>
      <p:ext uri="{BB962C8B-B14F-4D97-AF65-F5344CB8AC3E}">
        <p14:creationId xmlns:p14="http://schemas.microsoft.com/office/powerpoint/2010/main" val="135892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BEB432B-B40D-447C-BE96-188B893A1EEA}" type="slidenum">
              <a:rPr lang="de-DE" altLang="de-DE" smtClean="0"/>
              <a:pPr/>
              <a:t>13</a:t>
            </a:fld>
            <a:endParaRPr lang="de-DE" altLang="de-DE"/>
          </a:p>
        </p:txBody>
      </p:sp>
    </p:spTree>
    <p:extLst>
      <p:ext uri="{BB962C8B-B14F-4D97-AF65-F5344CB8AC3E}">
        <p14:creationId xmlns:p14="http://schemas.microsoft.com/office/powerpoint/2010/main" val="3304620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S PGothic" panose="020B0600070205080204" pitchFamily="34" charset="-128"/>
                <a:cs typeface="ＭＳ Ｐゴシック" charset="0"/>
              </a:rPr>
              <a:t>https://www.brot-fuer-die-welt.de/fileadmin/mediapool/2_Downloads/WeltGemeinde/Globales_Lernen_Jugend/MfA_Lebensmittelverschwendung/Arbeitsheft_Niemand_is_s_t_f%C3%BCr_sich_allein.pdf</a:t>
            </a:r>
          </a:p>
          <a:p>
            <a:endParaRPr lang="de-DE" sz="1200" kern="1200" dirty="0">
              <a:solidFill>
                <a:schemeClr val="tx1"/>
              </a:solidFill>
              <a:effectLst/>
              <a:latin typeface="+mn-lt"/>
              <a:ea typeface="MS PGothic" panose="020B0600070205080204" pitchFamily="34" charset="-128"/>
              <a:cs typeface="ＭＳ Ｐゴシック" charset="0"/>
            </a:endParaRPr>
          </a:p>
          <a:p>
            <a:r>
              <a:rPr lang="de-DE" sz="1200" kern="1200" dirty="0">
                <a:solidFill>
                  <a:schemeClr val="tx1"/>
                </a:solidFill>
                <a:effectLst/>
                <a:latin typeface="+mn-lt"/>
                <a:ea typeface="MS PGothic" panose="020B0600070205080204" pitchFamily="34" charset="-128"/>
                <a:cs typeface="ＭＳ Ｐゴシック" charset="0"/>
              </a:rPr>
              <a:t>Durch</a:t>
            </a:r>
            <a:r>
              <a:rPr lang="de-DE" sz="1200" kern="1200" baseline="0" dirty="0">
                <a:solidFill>
                  <a:schemeClr val="tx1"/>
                </a:solidFill>
                <a:effectLst/>
                <a:latin typeface="+mn-lt"/>
                <a:ea typeface="MS PGothic" panose="020B0600070205080204" pitchFamily="34" charset="-128"/>
                <a:cs typeface="ＭＳ Ｐゴシック" charset="0"/>
              </a:rPr>
              <a:t> unsere Lebensmittelverschwendung </a:t>
            </a:r>
            <a:r>
              <a:rPr lang="de-DE" sz="1200" kern="1200" dirty="0">
                <a:solidFill>
                  <a:schemeClr val="tx1"/>
                </a:solidFill>
                <a:effectLst/>
                <a:latin typeface="+mn-lt"/>
                <a:ea typeface="MS PGothic" panose="020B0600070205080204" pitchFamily="34" charset="-128"/>
                <a:cs typeface="ＭＳ Ｐゴシック" charset="0"/>
              </a:rPr>
              <a:t>stehen die Felder, die unnötig für die Erzeugung von Pflanzen für den Export („cash </a:t>
            </a:r>
            <a:r>
              <a:rPr lang="de-DE" sz="1200" kern="1200" dirty="0" err="1">
                <a:solidFill>
                  <a:schemeClr val="tx1"/>
                </a:solidFill>
                <a:effectLst/>
                <a:latin typeface="+mn-lt"/>
                <a:ea typeface="MS PGothic" panose="020B0600070205080204" pitchFamily="34" charset="-128"/>
                <a:cs typeface="ＭＳ Ｐゴシック" charset="0"/>
              </a:rPr>
              <a:t>crops</a:t>
            </a:r>
            <a:r>
              <a:rPr lang="de-DE" sz="1200" kern="1200" dirty="0">
                <a:solidFill>
                  <a:schemeClr val="tx1"/>
                </a:solidFill>
                <a:effectLst/>
                <a:latin typeface="+mn-lt"/>
                <a:ea typeface="MS PGothic" panose="020B0600070205080204" pitchFamily="34" charset="-128"/>
                <a:cs typeface="ＭＳ Ｐゴシック" charset="0"/>
              </a:rPr>
              <a:t>“) beansprucht werden, nicht für die Versorgung im eigenen Land zur Verfügung. So kommt es, dass Menschen selbst in solchen Ländern Hunger leiden, in denen es fruchtbare Böden gibt.</a:t>
            </a:r>
            <a:endParaRPr lang="de-DE" dirty="0"/>
          </a:p>
          <a:p>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pPr/>
              <a:t>14</a:t>
            </a:fld>
            <a:endParaRPr lang="de-DE" altLang="de-DE"/>
          </a:p>
        </p:txBody>
      </p:sp>
    </p:spTree>
    <p:extLst>
      <p:ext uri="{BB962C8B-B14F-4D97-AF65-F5344CB8AC3E}">
        <p14:creationId xmlns:p14="http://schemas.microsoft.com/office/powerpoint/2010/main" val="2367477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pPr/>
              <a:t>15</a:t>
            </a:fld>
            <a:endParaRPr lang="de-DE" altLang="de-DE"/>
          </a:p>
        </p:txBody>
      </p:sp>
    </p:spTree>
    <p:extLst>
      <p:ext uri="{BB962C8B-B14F-4D97-AF65-F5344CB8AC3E}">
        <p14:creationId xmlns:p14="http://schemas.microsoft.com/office/powerpoint/2010/main" val="3421208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buSzPct val="150000"/>
              <a:buFont typeface="Arial" panose="020B0604020202020204" pitchFamily="34" charset="0"/>
              <a:buNone/>
            </a:pPr>
            <a:r>
              <a:rPr lang="de-DE" dirty="0"/>
              <a:t>Jetzt</a:t>
            </a:r>
            <a:r>
              <a:rPr lang="de-DE" baseline="0" dirty="0"/>
              <a:t> kann mit dem praktischen Teil begonnen werden. </a:t>
            </a:r>
          </a:p>
          <a:p>
            <a:pPr marL="0" indent="0">
              <a:lnSpc>
                <a:spcPct val="100000"/>
              </a:lnSpc>
              <a:buSzPct val="150000"/>
              <a:buFont typeface="Arial" panose="020B0604020202020204" pitchFamily="34" charset="0"/>
              <a:buNone/>
            </a:pPr>
            <a:r>
              <a:rPr lang="de-DE" baseline="0" dirty="0"/>
              <a:t>In den vier Themenkomplexen sollen die Schüler und Schülerinnen:</a:t>
            </a:r>
          </a:p>
          <a:p>
            <a:pPr marL="452438" indent="-452438">
              <a:lnSpc>
                <a:spcPct val="100000"/>
              </a:lnSpc>
              <a:buSzPct val="150000"/>
              <a:buFont typeface="Arial" panose="020B0604020202020204" pitchFamily="34" charset="0"/>
              <a:buChar char="•"/>
            </a:pPr>
            <a:r>
              <a:rPr lang="de-DE" dirty="0"/>
              <a:t>erfahren, was Lebensmittelverschwendung bedeutet,</a:t>
            </a:r>
          </a:p>
          <a:p>
            <a:pPr marL="452438" indent="-452438">
              <a:lnSpc>
                <a:spcPct val="100000"/>
              </a:lnSpc>
              <a:buSzPct val="150000"/>
              <a:buFont typeface="Arial" panose="020B0604020202020204" pitchFamily="34" charset="0"/>
              <a:buChar char="•"/>
            </a:pPr>
            <a:r>
              <a:rPr lang="de-DE" dirty="0"/>
              <a:t>erfahren, welche Folgen Lebensmittelverschwendung global, ethisch und ökologisch hat,</a:t>
            </a:r>
          </a:p>
          <a:p>
            <a:pPr marL="452438" indent="-452438">
              <a:lnSpc>
                <a:spcPct val="100000"/>
              </a:lnSpc>
              <a:buSzPct val="150000"/>
              <a:buFont typeface="Arial" panose="020B0604020202020204" pitchFamily="34" charset="0"/>
              <a:buChar char="•"/>
            </a:pPr>
            <a:r>
              <a:rPr lang="de-DE" dirty="0"/>
              <a:t>verstehen, dass Lebensmittel wertvoll  sind und als solche auch geschätzt werden sollten, </a:t>
            </a:r>
          </a:p>
          <a:p>
            <a:pPr marL="452438" indent="-452438">
              <a:lnSpc>
                <a:spcPct val="100000"/>
              </a:lnSpc>
              <a:buSzPct val="150000"/>
              <a:buFont typeface="Arial" panose="020B0604020202020204" pitchFamily="34" charset="0"/>
              <a:buChar char="•"/>
            </a:pPr>
            <a:r>
              <a:rPr lang="de-DE" dirty="0"/>
              <a:t>Basiswissen für den richtigen und nachhaltigen Umgang mit Lebensmitteln wie Einkauf, Lagerung, Haltbarkeit und Resteverwertung erhalten,</a:t>
            </a:r>
          </a:p>
          <a:p>
            <a:pPr marL="452438" indent="-452438">
              <a:lnSpc>
                <a:spcPct val="100000"/>
              </a:lnSpc>
              <a:buSzPct val="150000"/>
              <a:buFont typeface="Arial" panose="020B0604020202020204" pitchFamily="34" charset="0"/>
              <a:buChar char="•"/>
            </a:pPr>
            <a:r>
              <a:rPr lang="de-DE" dirty="0"/>
              <a:t>reflektieren, was sie selbst gegen Lebensmittelverschwendung tun können.</a:t>
            </a:r>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pPr/>
              <a:t>17</a:t>
            </a:fld>
            <a:endParaRPr lang="de-DE" altLang="de-DE"/>
          </a:p>
        </p:txBody>
      </p:sp>
    </p:spTree>
    <p:extLst>
      <p:ext uri="{BB962C8B-B14F-4D97-AF65-F5344CB8AC3E}">
        <p14:creationId xmlns:p14="http://schemas.microsoft.com/office/powerpoint/2010/main" val="662911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pPr/>
              <a:t>18</a:t>
            </a:fld>
            <a:endParaRPr lang="de-DE" altLang="de-DE"/>
          </a:p>
        </p:txBody>
      </p:sp>
    </p:spTree>
    <p:extLst>
      <p:ext uri="{BB962C8B-B14F-4D97-AF65-F5344CB8AC3E}">
        <p14:creationId xmlns:p14="http://schemas.microsoft.com/office/powerpoint/2010/main" val="2325814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r>
              <a:rPr lang="de-DE" baseline="0" dirty="0"/>
              <a:t>Dieser Kurzfilm macht deutlich, dass Lebensmittel wertvoll sind.</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a:solidFill>
                  <a:schemeClr val="tx1"/>
                </a:solidFill>
                <a:effectLst/>
                <a:latin typeface="+mn-lt"/>
                <a:ea typeface="MS PGothic" panose="020B0600070205080204" pitchFamily="34" charset="-128"/>
                <a:cs typeface="ＭＳ Ｐゴシック" charset="0"/>
              </a:rPr>
              <a:t>Durch die ständige Verfügbarkeit von Lebensmitteln und das im EU-Vergleich äußerst niedrige Preisniveau ist die Wertschätzung von Lebensmitteln eher gering. Deshalb werden in deutschen Haushalten so viele</a:t>
            </a:r>
            <a:r>
              <a:rPr lang="de-DE" sz="1200" kern="1200" baseline="0" dirty="0">
                <a:solidFill>
                  <a:schemeClr val="tx1"/>
                </a:solidFill>
                <a:effectLst/>
                <a:latin typeface="+mn-lt"/>
                <a:ea typeface="MS PGothic" panose="020B0600070205080204" pitchFamily="34" charset="-128"/>
                <a:cs typeface="ＭＳ Ｐゴシック" charset="0"/>
              </a:rPr>
              <a:t> Lebensmittel weggeworfen.</a:t>
            </a:r>
            <a:r>
              <a:rPr lang="de-DE" sz="1200" kern="1200" dirty="0">
                <a:solidFill>
                  <a:schemeClr val="tx1"/>
                </a:solidFill>
                <a:effectLst/>
                <a:latin typeface="+mn-lt"/>
                <a:ea typeface="MS PGothic" panose="020B0600070205080204" pitchFamily="34" charset="-128"/>
                <a:cs typeface="ＭＳ Ｐゴシック" charset="0"/>
              </a:rPr>
              <a:t> </a:t>
            </a:r>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pPr/>
              <a:t>2</a:t>
            </a:fld>
            <a:endParaRPr lang="de-DE" altLang="de-DE"/>
          </a:p>
        </p:txBody>
      </p:sp>
    </p:spTree>
    <p:extLst>
      <p:ext uri="{BB962C8B-B14F-4D97-AF65-F5344CB8AC3E}">
        <p14:creationId xmlns:p14="http://schemas.microsoft.com/office/powerpoint/2010/main" val="88650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S PGothic" panose="020B0600070205080204" pitchFamily="34" charset="-128"/>
              <a:cs typeface="ＭＳ Ｐゴシック" charset="0"/>
            </a:endParaRPr>
          </a:p>
          <a:p>
            <a:endParaRPr lang="de-DE" dirty="0">
              <a:effectLst/>
            </a:endParaRPr>
          </a:p>
          <a:p>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solidFill>
                  <a:prstClr val="black"/>
                </a:solidFill>
              </a:rPr>
              <a:pPr/>
              <a:t>3</a:t>
            </a:fld>
            <a:endParaRPr lang="de-DE" altLang="de-DE">
              <a:solidFill>
                <a:prstClr val="black"/>
              </a:solidFill>
            </a:endParaRPr>
          </a:p>
        </p:txBody>
      </p:sp>
    </p:spTree>
    <p:extLst>
      <p:ext uri="{BB962C8B-B14F-4D97-AF65-F5344CB8AC3E}">
        <p14:creationId xmlns:p14="http://schemas.microsoft.com/office/powerpoint/2010/main" val="164873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Juni 2022 wurden vom Statistischen Bundesamt für 2020 Lebensmittelabfälle im Umfang von 10,9 Mio. Tonnen an die EU-Kommission berichtet. </a:t>
            </a:r>
          </a:p>
          <a:p>
            <a:r>
              <a:rPr lang="de-DE" dirty="0"/>
              <a:t>Jeder Verbraucher und jede Verbraucherin wirft demnach etwa 78 Kilogramm Lebensmittel im Jahr weg.</a:t>
            </a:r>
          </a:p>
          <a:p>
            <a:endParaRPr lang="de-DE" dirty="0"/>
          </a:p>
          <a:p>
            <a:endParaRPr lang="de-DE" dirty="0"/>
          </a:p>
        </p:txBody>
      </p:sp>
      <p:sp>
        <p:nvSpPr>
          <p:cNvPr id="4" name="Foliennummernplatzhalter 3"/>
          <p:cNvSpPr>
            <a:spLocks noGrp="1"/>
          </p:cNvSpPr>
          <p:nvPr>
            <p:ph type="sldNum" sz="quarter" idx="5"/>
          </p:nvPr>
        </p:nvSpPr>
        <p:spPr/>
        <p:txBody>
          <a:bodyPr/>
          <a:lstStyle/>
          <a:p>
            <a:fld id="{2BEB432B-B40D-447C-BE96-188B893A1EEA}" type="slidenum">
              <a:rPr lang="de-DE" altLang="de-DE" smtClean="0"/>
              <a:pPr/>
              <a:t>4</a:t>
            </a:fld>
            <a:endParaRPr lang="de-DE" altLang="de-DE"/>
          </a:p>
        </p:txBody>
      </p:sp>
    </p:spTree>
    <p:extLst>
      <p:ext uri="{BB962C8B-B14F-4D97-AF65-F5344CB8AC3E}">
        <p14:creationId xmlns:p14="http://schemas.microsoft.com/office/powerpoint/2010/main" val="3079493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In Deutschland landen pro Person und Jahr rund 78 kg Lebensmittel in den Müll. </a:t>
            </a:r>
            <a:r>
              <a:rPr lang="de-DE" sz="1200" b="1" dirty="0"/>
              <a:t>Davon sind rund 40 Prozent, also 31 kg vermeidbar (= ca. 85 Gramm/Tag). </a:t>
            </a:r>
            <a:endParaRPr lang="de-DE" sz="1200" kern="1200" dirty="0">
              <a:solidFill>
                <a:schemeClr val="tx1"/>
              </a:solidFill>
              <a:effectLst/>
              <a:latin typeface="+mn-lt"/>
              <a:ea typeface="MS PGothic" panose="020B0600070205080204" pitchFamily="34" charset="-128"/>
              <a:cs typeface="ＭＳ Ｐゴシック" charset="0"/>
            </a:endParaRPr>
          </a:p>
          <a:p>
            <a:r>
              <a:rPr lang="de-DE" sz="1200" b="1" kern="1200" dirty="0">
                <a:solidFill>
                  <a:schemeClr val="tx1"/>
                </a:solidFill>
                <a:effectLst/>
                <a:latin typeface="+mn-lt"/>
                <a:ea typeface="MS PGothic" panose="020B0600070205080204" pitchFamily="34" charset="-128"/>
                <a:cs typeface="ＭＳ Ｐゴシック" charset="0"/>
              </a:rPr>
              <a:t>Lebensmittelabfälle in Haushalten sind grundsätzlich zu unterscheiden in:</a:t>
            </a:r>
          </a:p>
          <a:p>
            <a:endParaRPr lang="de-DE" sz="1200" kern="1200" dirty="0">
              <a:solidFill>
                <a:schemeClr val="tx1"/>
              </a:solidFill>
              <a:effectLst/>
              <a:latin typeface="+mn-lt"/>
              <a:ea typeface="MS PGothic" panose="020B0600070205080204" pitchFamily="34" charset="-128"/>
              <a:cs typeface="ＭＳ Ｐゴシック" charset="0"/>
            </a:endParaRPr>
          </a:p>
          <a:p>
            <a:r>
              <a:rPr lang="de-DE" sz="1200" b="1" kern="1200" dirty="0">
                <a:solidFill>
                  <a:schemeClr val="tx1"/>
                </a:solidFill>
                <a:effectLst/>
                <a:latin typeface="+mn-lt"/>
                <a:ea typeface="MS PGothic" panose="020B0600070205080204" pitchFamily="34" charset="-128"/>
                <a:cs typeface="ＭＳ Ｐゴシック" charset="0"/>
              </a:rPr>
              <a:t>vermeidbare </a:t>
            </a:r>
            <a:r>
              <a:rPr lang="de-DE" sz="1200" b="0" kern="1200" dirty="0">
                <a:solidFill>
                  <a:schemeClr val="tx1"/>
                </a:solidFill>
                <a:effectLst/>
                <a:latin typeface="+mn-lt"/>
                <a:ea typeface="MS PGothic" panose="020B0600070205080204" pitchFamily="34" charset="-128"/>
                <a:cs typeface="ＭＳ Ｐゴシック" charset="0"/>
              </a:rPr>
              <a:t>Lebensmittelabfälle</a:t>
            </a:r>
            <a:r>
              <a:rPr lang="de-DE" sz="1200" kern="1200" dirty="0">
                <a:solidFill>
                  <a:schemeClr val="tx1"/>
                </a:solidFill>
                <a:effectLst/>
                <a:latin typeface="+mn-lt"/>
                <a:ea typeface="MS PGothic" panose="020B0600070205080204" pitchFamily="34" charset="-128"/>
                <a:cs typeface="ＭＳ Ｐゴシック" charset="0"/>
              </a:rPr>
              <a:t>, welche zum Zeitpunkt ihrer Entsorgung noch uneingeschränkt </a:t>
            </a:r>
          </a:p>
          <a:p>
            <a:r>
              <a:rPr lang="de-DE" sz="1200" kern="1200" dirty="0">
                <a:solidFill>
                  <a:schemeClr val="tx1"/>
                </a:solidFill>
                <a:effectLst/>
                <a:latin typeface="+mn-lt"/>
                <a:ea typeface="MS PGothic" panose="020B0600070205080204" pitchFamily="34" charset="-128"/>
                <a:cs typeface="ＭＳ Ｐゴシック" charset="0"/>
              </a:rPr>
              <a:t>genießbar wären,</a:t>
            </a:r>
          </a:p>
          <a:p>
            <a:endParaRPr lang="de-DE" sz="1200" kern="1200" dirty="0">
              <a:solidFill>
                <a:schemeClr val="tx1"/>
              </a:solidFill>
              <a:effectLst/>
              <a:latin typeface="+mn-lt"/>
              <a:ea typeface="MS PGothic" panose="020B0600070205080204" pitchFamily="34" charset="-128"/>
              <a:cs typeface="ＭＳ Ｐゴシック" charset="0"/>
            </a:endParaRPr>
          </a:p>
          <a:p>
            <a:r>
              <a:rPr lang="de-DE" sz="1200" b="1" kern="1200" dirty="0">
                <a:solidFill>
                  <a:schemeClr val="tx1"/>
                </a:solidFill>
                <a:effectLst/>
                <a:latin typeface="+mn-lt"/>
                <a:ea typeface="MS PGothic" panose="020B0600070205080204" pitchFamily="34" charset="-128"/>
                <a:cs typeface="ＭＳ Ｐゴシック" charset="0"/>
              </a:rPr>
              <a:t>fakultativ vermeidbare </a:t>
            </a:r>
            <a:r>
              <a:rPr lang="de-DE" sz="1200" kern="1200" dirty="0">
                <a:solidFill>
                  <a:schemeClr val="tx1"/>
                </a:solidFill>
                <a:effectLst/>
                <a:latin typeface="+mn-lt"/>
                <a:ea typeface="MS PGothic" panose="020B0600070205080204" pitchFamily="34" charset="-128"/>
                <a:cs typeface="ＭＳ Ｐゴシック" charset="0"/>
              </a:rPr>
              <a:t>Lebensmittelabfälle, welche aufgrund von unterschiedlichen Verbrauchergewohnheiten und Präferenzen entsorgt werden (bspw. Brotrinde, Speisereste, Käserinde),</a:t>
            </a:r>
          </a:p>
          <a:p>
            <a:endParaRPr lang="de-DE" sz="1200" kern="1200" dirty="0">
              <a:solidFill>
                <a:schemeClr val="tx1"/>
              </a:solidFill>
              <a:effectLst/>
              <a:latin typeface="+mn-lt"/>
              <a:ea typeface="MS PGothic" panose="020B0600070205080204" pitchFamily="34" charset="-128"/>
              <a:cs typeface="ＭＳ Ｐゴシック" charset="0"/>
            </a:endParaRPr>
          </a:p>
          <a:p>
            <a:r>
              <a:rPr lang="de-DE" sz="1200" b="1" kern="1200" dirty="0">
                <a:solidFill>
                  <a:schemeClr val="tx1"/>
                </a:solidFill>
                <a:effectLst/>
                <a:latin typeface="+mn-lt"/>
                <a:ea typeface="MS PGothic" panose="020B0600070205080204" pitchFamily="34" charset="-128"/>
                <a:cs typeface="ＭＳ Ｐゴシック" charset="0"/>
              </a:rPr>
              <a:t>unvermeidbare</a:t>
            </a:r>
            <a:r>
              <a:rPr lang="de-DE" sz="1200" kern="1200" dirty="0">
                <a:solidFill>
                  <a:schemeClr val="tx1"/>
                </a:solidFill>
                <a:effectLst/>
                <a:latin typeface="+mn-lt"/>
                <a:ea typeface="MS PGothic" panose="020B0600070205080204" pitchFamily="34" charset="-128"/>
                <a:cs typeface="ＭＳ Ｐゴシック" charset="0"/>
              </a:rPr>
              <a:t> Lebensmittelabfälle, welche überwiegend nicht essbare Lebensmittelbestandteile darstellen (z.B. Schalen oder Knochen).</a:t>
            </a:r>
          </a:p>
          <a:p>
            <a:endParaRPr lang="de-DE" sz="1200" dirty="0"/>
          </a:p>
          <a:p>
            <a:endParaRPr lang="de-DE" dirty="0">
              <a:effectLst/>
            </a:endParaRPr>
          </a:p>
          <a:p>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solidFill>
                  <a:prstClr val="black"/>
                </a:solidFill>
              </a:rPr>
              <a:pPr/>
              <a:t>5</a:t>
            </a:fld>
            <a:endParaRPr lang="de-DE" altLang="de-DE">
              <a:solidFill>
                <a:prstClr val="black"/>
              </a:solidFill>
            </a:endParaRPr>
          </a:p>
        </p:txBody>
      </p:sp>
    </p:spTree>
    <p:extLst>
      <p:ext uri="{BB962C8B-B14F-4D97-AF65-F5344CB8AC3E}">
        <p14:creationId xmlns:p14="http://schemas.microsoft.com/office/powerpoint/2010/main" val="539667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solidFill>
                  <a:prstClr val="black"/>
                </a:solidFill>
              </a:rPr>
              <a:pPr/>
              <a:t>6</a:t>
            </a:fld>
            <a:endParaRPr lang="de-DE" altLang="de-DE">
              <a:solidFill>
                <a:prstClr val="black"/>
              </a:solidFill>
            </a:endParaRPr>
          </a:p>
        </p:txBody>
      </p:sp>
    </p:spTree>
    <p:extLst>
      <p:ext uri="{BB962C8B-B14F-4D97-AF65-F5344CB8AC3E}">
        <p14:creationId xmlns:p14="http://schemas.microsoft.com/office/powerpoint/2010/main" val="323722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de-DE" sz="1200" kern="1200" dirty="0">
                <a:solidFill>
                  <a:schemeClr val="tx1"/>
                </a:solidFill>
                <a:effectLst/>
                <a:latin typeface="+mn-lt"/>
                <a:ea typeface="MS PGothic" panose="020B0600070205080204" pitchFamily="34" charset="-128"/>
                <a:cs typeface="ＭＳ Ｐゴシック" charset="0"/>
              </a:rPr>
              <a:t>Gründe:</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a:solidFill>
                  <a:schemeClr val="tx1"/>
                </a:solidFill>
                <a:effectLst/>
                <a:latin typeface="+mn-lt"/>
                <a:ea typeface="MS PGothic" panose="020B0600070205080204" pitchFamily="34" charset="-128"/>
                <a:cs typeface="ＭＳ Ｐゴシック" charset="0"/>
              </a:rPr>
              <a:t>Zwei Drittel aller Einkäufe werden spontan gemacht. Dadurch wird oft zu viel eingekauft. Es werden nicht nur Lebensmittel gekauft, die man braucht, sondern auch Lebensmittel, die geschickt beworben und vermarktet werden. Das funktioniert, weil das Angebot in Supermärkten genauestens geplant wird.  Es ist der Job von Werbepsychologen, Designern und Marketingexperten, viele Tricks anzuwenden, die zum Kaufen zu verleiten.</a:t>
            </a:r>
            <a:r>
              <a:rPr lang="de-DE" sz="1200" b="1" kern="1200" dirty="0">
                <a:solidFill>
                  <a:schemeClr val="tx1"/>
                </a:solidFill>
                <a:effectLst/>
                <a:latin typeface="+mn-lt"/>
                <a:ea typeface="MS PGothic" panose="020B0600070205080204" pitchFamily="34" charset="-128"/>
                <a:cs typeface="ＭＳ Ｐゴシック" charset="0"/>
              </a:rPr>
              <a:t> </a:t>
            </a:r>
            <a:endParaRPr lang="de-DE" sz="1200" kern="1200" dirty="0">
              <a:solidFill>
                <a:schemeClr val="tx1"/>
              </a:solidFill>
              <a:effectLst/>
              <a:latin typeface="+mn-lt"/>
              <a:ea typeface="MS PGothic" panose="020B0600070205080204" pitchFamily="34" charset="-128"/>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pPr/>
              <a:t>7</a:t>
            </a:fld>
            <a:endParaRPr lang="de-DE" altLang="de-DE"/>
          </a:p>
        </p:txBody>
      </p:sp>
    </p:spTree>
    <p:extLst>
      <p:ext uri="{BB962C8B-B14F-4D97-AF65-F5344CB8AC3E}">
        <p14:creationId xmlns:p14="http://schemas.microsoft.com/office/powerpoint/2010/main" val="3330407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Gründe:</a:t>
            </a:r>
          </a:p>
          <a:p>
            <a:r>
              <a:rPr lang="de-DE" dirty="0"/>
              <a:t>Lebensmittel haben unterschiedliche Ansprüche in Bezug auf Lagerung: hell,</a:t>
            </a:r>
            <a:r>
              <a:rPr lang="de-DE" baseline="0" dirty="0"/>
              <a:t> </a:t>
            </a:r>
            <a:r>
              <a:rPr lang="de-DE" dirty="0"/>
              <a:t>dunkel, kühl, Zimmertemperatur</a:t>
            </a:r>
          </a:p>
          <a:p>
            <a:r>
              <a:rPr lang="de-DE" dirty="0"/>
              <a:t>Vor allem Obst, Gemüse, Fleisch,</a:t>
            </a:r>
            <a:r>
              <a:rPr lang="de-DE" baseline="0" dirty="0"/>
              <a:t> Fisch</a:t>
            </a:r>
            <a:r>
              <a:rPr lang="de-DE" dirty="0"/>
              <a:t> oder Milchprodukte werden bei falscher Lagerung schnell zu Abfallkandidaten.</a:t>
            </a:r>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pPr/>
              <a:t>8</a:t>
            </a:fld>
            <a:endParaRPr lang="de-DE" altLang="de-DE"/>
          </a:p>
        </p:txBody>
      </p:sp>
    </p:spTree>
    <p:extLst>
      <p:ext uri="{BB962C8B-B14F-4D97-AF65-F5344CB8AC3E}">
        <p14:creationId xmlns:p14="http://schemas.microsoft.com/office/powerpoint/2010/main" val="384221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de-DE" dirty="0"/>
              <a:t>Gründe: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DE" dirty="0"/>
              <a:t>Viele Lebensmittel werden weggeworfen, weil ihr</a:t>
            </a:r>
            <a:r>
              <a:rPr lang="de-DE" baseline="0" dirty="0"/>
              <a:t> Mindesthaltbarkeitsdatum überschritten ist oder es in Kürze abläuft. </a:t>
            </a:r>
            <a:r>
              <a:rPr lang="de-DE" dirty="0"/>
              <a:t>Das Mindesthaltbarkeitsdatum (MHD) ist kein Wegwerfdatum. </a:t>
            </a:r>
            <a:r>
              <a:rPr lang="de-DE" baseline="0" dirty="0"/>
              <a:t>Ein Lebensmittel kann auch nach Ablauf des MHD noch lange genießbar sein.</a:t>
            </a:r>
            <a:endParaRPr lang="de-DE" dirty="0"/>
          </a:p>
        </p:txBody>
      </p:sp>
      <p:sp>
        <p:nvSpPr>
          <p:cNvPr id="4" name="Foliennummernplatzhalter 3"/>
          <p:cNvSpPr>
            <a:spLocks noGrp="1"/>
          </p:cNvSpPr>
          <p:nvPr>
            <p:ph type="sldNum" sz="quarter" idx="10"/>
          </p:nvPr>
        </p:nvSpPr>
        <p:spPr/>
        <p:txBody>
          <a:bodyPr/>
          <a:lstStyle/>
          <a:p>
            <a:fld id="{2BEB432B-B40D-447C-BE96-188B893A1EEA}" type="slidenum">
              <a:rPr lang="de-DE" altLang="de-DE" smtClean="0"/>
              <a:pPr/>
              <a:t>9</a:t>
            </a:fld>
            <a:endParaRPr lang="de-DE" altLang="de-DE"/>
          </a:p>
        </p:txBody>
      </p:sp>
    </p:spTree>
    <p:extLst>
      <p:ext uri="{BB962C8B-B14F-4D97-AF65-F5344CB8AC3E}">
        <p14:creationId xmlns:p14="http://schemas.microsoft.com/office/powerpoint/2010/main" val="444961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71"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Bildplatzhalter 28"/>
          <p:cNvSpPr>
            <a:spLocks noGrp="1"/>
          </p:cNvSpPr>
          <p:nvPr>
            <p:ph type="pic" sz="quarter" idx="14" hasCustomPrompt="1"/>
          </p:nvPr>
        </p:nvSpPr>
        <p:spPr>
          <a:xfrm>
            <a:off x="0" y="0"/>
            <a:ext cx="9150350" cy="6854825"/>
          </a:xfrm>
          <a:prstGeom prst="rect">
            <a:avLst/>
          </a:prstGeom>
        </p:spPr>
        <p:txBody>
          <a:bodyPr vert="horz" anchor="ctr">
            <a:noAutofit/>
          </a:bodyPr>
          <a:lstStyle>
            <a:lvl1pPr algn="ctr">
              <a:defRPr b="0" cap="none" baseline="0">
                <a:solidFill>
                  <a:schemeClr val="bg2"/>
                </a:solidFill>
              </a:defRPr>
            </a:lvl1pPr>
          </a:lstStyle>
          <a:p>
            <a:pPr lvl="0"/>
            <a:r>
              <a:rPr lang="de-DE" noProof="0" dirty="0"/>
              <a:t>Bild durch Klicken auf Symbol hinzufügen</a:t>
            </a:r>
            <a:br>
              <a:rPr lang="de-DE" noProof="0" dirty="0"/>
            </a:br>
            <a:br>
              <a:rPr lang="de-DE" noProof="0" dirty="0"/>
            </a:br>
            <a:br>
              <a:rPr lang="de-DE" noProof="0" dirty="0"/>
            </a:br>
            <a:br>
              <a:rPr lang="de-DE" noProof="0" dirty="0"/>
            </a:br>
            <a:endParaRPr lang="de-DE" noProof="0" dirty="0"/>
          </a:p>
        </p:txBody>
      </p:sp>
      <p:sp>
        <p:nvSpPr>
          <p:cNvPr id="8" name="Textplatzhalter 32"/>
          <p:cNvSpPr>
            <a:spLocks noGrp="1"/>
          </p:cNvSpPr>
          <p:nvPr>
            <p:ph type="body" sz="quarter" idx="15" hasCustomPrompt="1"/>
          </p:nvPr>
        </p:nvSpPr>
        <p:spPr>
          <a:xfrm>
            <a:off x="0" y="4270822"/>
            <a:ext cx="9144000" cy="2590800"/>
          </a:xfrm>
          <a:prstGeom prst="rect">
            <a:avLst/>
          </a:prstGeom>
          <a:solidFill>
            <a:schemeClr val="accent1">
              <a:alpha val="75000"/>
            </a:schemeClr>
          </a:solidFill>
        </p:spPr>
        <p:txBody>
          <a:bodyPr vert="horz"/>
          <a:lstStyle>
            <a:lvl1pPr>
              <a:defRPr b="0" i="0">
                <a:latin typeface="Arial"/>
              </a:defRPr>
            </a:lvl1pPr>
          </a:lstStyle>
          <a:p>
            <a:pPr lvl="0"/>
            <a:r>
              <a:rPr lang="de-DE" dirty="0"/>
              <a:t> </a:t>
            </a:r>
          </a:p>
        </p:txBody>
      </p:sp>
      <p:sp>
        <p:nvSpPr>
          <p:cNvPr id="9" name="ClipArt-Platzhalter 34"/>
          <p:cNvSpPr>
            <a:spLocks noGrp="1"/>
          </p:cNvSpPr>
          <p:nvPr>
            <p:ph type="clipArt" sz="quarter" idx="17" hasCustomPrompt="1"/>
          </p:nvPr>
        </p:nvSpPr>
        <p:spPr>
          <a:xfrm>
            <a:off x="6624000" y="3824287"/>
            <a:ext cx="2520000" cy="932400"/>
          </a:xfrm>
          <a:prstGeom prst="rect">
            <a:avLst/>
          </a:prstGeom>
          <a:blipFill rotWithShape="1">
            <a:blip r:embed="rId6"/>
            <a:stretch>
              <a:fillRect/>
            </a:stretch>
          </a:blipFill>
        </p:spPr>
        <p:txBody>
          <a:bodyPr vert="horz"/>
          <a:lstStyle>
            <a:lvl1pPr>
              <a:defRPr/>
            </a:lvl1pPr>
          </a:lstStyle>
          <a:p>
            <a:pPr lvl="0"/>
            <a:r>
              <a:rPr lang="de-DE" noProof="0" dirty="0"/>
              <a:t> </a:t>
            </a:r>
          </a:p>
        </p:txBody>
      </p:sp>
      <p:sp>
        <p:nvSpPr>
          <p:cNvPr id="2" name="Titel 1"/>
          <p:cNvSpPr>
            <a:spLocks noGrp="1"/>
          </p:cNvSpPr>
          <p:nvPr>
            <p:ph type="ctrTitle" hasCustomPrompt="1"/>
          </p:nvPr>
        </p:nvSpPr>
        <p:spPr>
          <a:xfrm>
            <a:off x="395288" y="4835838"/>
            <a:ext cx="6048000" cy="923330"/>
          </a:xfrm>
        </p:spPr>
        <p:txBody>
          <a:bodyPr/>
          <a:lstStyle>
            <a:lvl1pPr algn="l">
              <a:defRPr>
                <a:solidFill>
                  <a:schemeClr val="bg1"/>
                </a:solidFill>
              </a:defRPr>
            </a:lvl1pPr>
          </a:lstStyle>
          <a:p>
            <a:r>
              <a:rPr lang="de-DE" dirty="0" err="1"/>
              <a:t>PräsentationsTitel</a:t>
            </a:r>
            <a:r>
              <a:rPr lang="de-DE" dirty="0"/>
              <a:t> durch Klicken bearbeiten</a:t>
            </a:r>
          </a:p>
        </p:txBody>
      </p:sp>
      <p:sp>
        <p:nvSpPr>
          <p:cNvPr id="3" name="Untertitel 2"/>
          <p:cNvSpPr>
            <a:spLocks noGrp="1"/>
          </p:cNvSpPr>
          <p:nvPr>
            <p:ph type="subTitle" idx="1" hasCustomPrompt="1"/>
          </p:nvPr>
        </p:nvSpPr>
        <p:spPr>
          <a:xfrm>
            <a:off x="395288" y="5817566"/>
            <a:ext cx="6048000" cy="270843"/>
          </a:xfrm>
        </p:spPr>
        <p:txBody>
          <a:bodyPr anchor="t"/>
          <a:lstStyle>
            <a:lvl1pPr marL="0" indent="0" algn="l">
              <a:spcAft>
                <a:spcPts val="0"/>
              </a:spcAft>
              <a:buNone/>
              <a:defRPr lang="de-DE" sz="1600" b="0" kern="1200" cap="none" baseline="0" dirty="0">
                <a:solidFill>
                  <a:schemeClr val="bg1"/>
                </a:solidFill>
                <a:latin typeface="Arial" pitchFamily="34" charset="0"/>
                <a:ea typeface="MS PGothic" pitchFamily="34" charset="-128"/>
                <a:cs typeface="ＭＳ Ｐゴシック"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Subline durch Klicken bearbeiten</a:t>
            </a:r>
          </a:p>
        </p:txBody>
      </p:sp>
      <p:sp>
        <p:nvSpPr>
          <p:cNvPr id="4" name="Datumsplatzhalter 3"/>
          <p:cNvSpPr>
            <a:spLocks noGrp="1"/>
          </p:cNvSpPr>
          <p:nvPr>
            <p:ph type="dt" sz="half" idx="10"/>
          </p:nvPr>
        </p:nvSpPr>
        <p:spPr>
          <a:xfrm>
            <a:off x="7827539" y="6516000"/>
            <a:ext cx="917999" cy="138499"/>
          </a:xfrm>
        </p:spPr>
        <p:txBody>
          <a:bodyPr/>
          <a:lstStyle>
            <a:lvl1pPr>
              <a:defRPr>
                <a:solidFill>
                  <a:schemeClr val="bg1"/>
                </a:solidFill>
              </a:defRPr>
            </a:lvl1pPr>
          </a:lstStyle>
          <a:p>
            <a:r>
              <a:rPr lang="de-DE">
                <a:solidFill>
                  <a:prstClr val="white"/>
                </a:solidFill>
              </a:rPr>
              <a:t>20. Juni 2018</a:t>
            </a:r>
            <a:endParaRPr lang="de-DE" dirty="0">
              <a:solidFill>
                <a:prstClr val="white"/>
              </a:solidFill>
            </a:endParaRPr>
          </a:p>
        </p:txBody>
      </p:sp>
      <p:sp>
        <p:nvSpPr>
          <p:cNvPr id="5" name="Fußzeilenplatzhalter 4"/>
          <p:cNvSpPr>
            <a:spLocks noGrp="1"/>
          </p:cNvSpPr>
          <p:nvPr>
            <p:ph type="ftr" sz="quarter" idx="11"/>
          </p:nvPr>
        </p:nvSpPr>
        <p:spPr>
          <a:xfrm>
            <a:off x="396000" y="6516000"/>
            <a:ext cx="5886000" cy="138499"/>
          </a:xfrm>
        </p:spPr>
        <p:txBody>
          <a:bodyPr/>
          <a:lstStyle>
            <a:lvl1pPr>
              <a:defRPr>
                <a:solidFill>
                  <a:schemeClr val="bg1"/>
                </a:solidFill>
              </a:defRPr>
            </a:lvl1pPr>
          </a:lstStyle>
          <a:p>
            <a:r>
              <a:rPr lang="de-DE" dirty="0">
                <a:solidFill>
                  <a:prstClr val="white"/>
                </a:solidFill>
              </a:rPr>
              <a:t>© 2018 Verbraucherzentrale Bayern e.V.</a:t>
            </a:r>
          </a:p>
        </p:txBody>
      </p:sp>
    </p:spTree>
    <p:extLst>
      <p:ext uri="{BB962C8B-B14F-4D97-AF65-F5344CB8AC3E}">
        <p14:creationId xmlns:p14="http://schemas.microsoft.com/office/powerpoint/2010/main" val="193291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95"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Bildplatzhalter 28"/>
          <p:cNvSpPr>
            <a:spLocks noGrp="1"/>
          </p:cNvSpPr>
          <p:nvPr>
            <p:ph type="pic" sz="quarter" idx="14" hasCustomPrompt="1"/>
          </p:nvPr>
        </p:nvSpPr>
        <p:spPr>
          <a:xfrm>
            <a:off x="0" y="1304925"/>
            <a:ext cx="9150350" cy="5549900"/>
          </a:xfrm>
          <a:prstGeom prst="rect">
            <a:avLst/>
          </a:prstGeom>
        </p:spPr>
        <p:txBody>
          <a:bodyPr vert="horz" anchor="ctr">
            <a:noAutofit/>
          </a:bodyPr>
          <a:lstStyle>
            <a:lvl1pPr algn="ctr">
              <a:defRPr b="0" cap="none" baseline="0">
                <a:solidFill>
                  <a:schemeClr val="bg2"/>
                </a:solidFill>
              </a:defRPr>
            </a:lvl1pPr>
          </a:lstStyle>
          <a:p>
            <a:pPr lvl="0"/>
            <a:r>
              <a:rPr lang="de-DE" noProof="0" dirty="0"/>
              <a:t>Bild durch Klicken auf Symbol hinzufügen</a:t>
            </a:r>
            <a:br>
              <a:rPr lang="de-DE" noProof="0" dirty="0"/>
            </a:br>
            <a:br>
              <a:rPr lang="de-DE" noProof="0" dirty="0"/>
            </a:br>
            <a:br>
              <a:rPr lang="de-DE" noProof="0" dirty="0"/>
            </a:br>
            <a:br>
              <a:rPr lang="de-DE" noProof="0" dirty="0"/>
            </a:br>
            <a:endParaRPr lang="de-DE" noProof="0" dirty="0"/>
          </a:p>
        </p:txBody>
      </p:sp>
      <p:sp>
        <p:nvSpPr>
          <p:cNvPr id="11"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a:t> </a:t>
            </a:r>
          </a:p>
        </p:txBody>
      </p:sp>
      <p:sp>
        <p:nvSpPr>
          <p:cNvPr id="2" name="Titel 1"/>
          <p:cNvSpPr>
            <a:spLocks noGrp="1"/>
          </p:cNvSpPr>
          <p:nvPr>
            <p:ph type="title" hasCustomPrompt="1"/>
          </p:nvPr>
        </p:nvSpPr>
        <p:spPr>
          <a:xfrm>
            <a:off x="396000" y="724414"/>
            <a:ext cx="8349538" cy="369332"/>
          </a:xfrm>
        </p:spPr>
        <p:txBody>
          <a:bodyPr/>
          <a:lstStyle>
            <a:lvl1pPr>
              <a:defRPr sz="2400">
                <a:solidFill>
                  <a:schemeClr val="accent2"/>
                </a:solidFill>
              </a:defRPr>
            </a:lvl1pPr>
          </a:lstStyle>
          <a:p>
            <a:r>
              <a:rPr lang="de-DE" dirty="0"/>
              <a:t>Titel durch Klicken bearbeiten</a:t>
            </a:r>
          </a:p>
        </p:txBody>
      </p:sp>
      <p:sp>
        <p:nvSpPr>
          <p:cNvPr id="4" name="Datumsplatzhalter 3"/>
          <p:cNvSpPr>
            <a:spLocks noGrp="1"/>
          </p:cNvSpPr>
          <p:nvPr>
            <p:ph type="dt" sz="half" idx="10"/>
          </p:nvPr>
        </p:nvSpPr>
        <p:spPr>
          <a:xfrm>
            <a:off x="6438900" y="6514952"/>
            <a:ext cx="879899" cy="138499"/>
          </a:xfrm>
        </p:spPr>
        <p:txBody>
          <a:bodyPr/>
          <a:lstStyle>
            <a:lvl1pPr>
              <a:defRPr>
                <a:solidFill>
                  <a:schemeClr val="bg1"/>
                </a:solidFill>
              </a:defRPr>
            </a:lvl1pPr>
          </a:lstStyle>
          <a:p>
            <a:r>
              <a:rPr lang="de-DE">
                <a:solidFill>
                  <a:prstClr val="white"/>
                </a:solidFill>
              </a:rPr>
              <a:t>20. Juni 2018</a:t>
            </a:r>
            <a:endParaRPr lang="de-DE" dirty="0">
              <a:solidFill>
                <a:prstClr val="white"/>
              </a:solidFill>
            </a:endParaRPr>
          </a:p>
        </p:txBody>
      </p:sp>
      <p:sp>
        <p:nvSpPr>
          <p:cNvPr id="5" name="Fußzeilenplatzhalter 4"/>
          <p:cNvSpPr>
            <a:spLocks noGrp="1"/>
          </p:cNvSpPr>
          <p:nvPr>
            <p:ph type="ftr" sz="quarter" idx="11"/>
          </p:nvPr>
        </p:nvSpPr>
        <p:spPr>
          <a:xfrm>
            <a:off x="396000" y="6514952"/>
            <a:ext cx="5886000" cy="138499"/>
          </a:xfrm>
        </p:spPr>
        <p:txBody>
          <a:bodyPr/>
          <a:lstStyle>
            <a:lvl1pPr>
              <a:defRPr>
                <a:solidFill>
                  <a:schemeClr val="bg1"/>
                </a:solidFill>
              </a:defRPr>
            </a:lvl1pPr>
          </a:lstStyle>
          <a:p>
            <a:r>
              <a:rPr lang="de-DE">
                <a:solidFill>
                  <a:prstClr val="white"/>
                </a:solidFill>
              </a:rPr>
              <a:t>© 2018 Verbraucherzentrale Bayern e.V.</a:t>
            </a:r>
            <a:endParaRPr lang="de-DE" dirty="0">
              <a:solidFill>
                <a:prstClr val="white"/>
              </a:solidFill>
            </a:endParaRPr>
          </a:p>
        </p:txBody>
      </p:sp>
      <p:sp>
        <p:nvSpPr>
          <p:cNvPr id="6" name="Foliennummernplatzhalter 5"/>
          <p:cNvSpPr>
            <a:spLocks noGrp="1"/>
          </p:cNvSpPr>
          <p:nvPr>
            <p:ph type="sldNum" sz="quarter" idx="12"/>
          </p:nvPr>
        </p:nvSpPr>
        <p:spPr>
          <a:xfrm>
            <a:off x="7318800" y="6514952"/>
            <a:ext cx="380400" cy="138499"/>
          </a:xfrm>
        </p:spPr>
        <p:txBody>
          <a:bodyPr/>
          <a:lstStyle>
            <a:lvl1pPr>
              <a:defRPr>
                <a:solidFill>
                  <a:schemeClr val="bg1"/>
                </a:solidFill>
              </a:defRPr>
            </a:lvl1pPr>
          </a:lstStyle>
          <a:p>
            <a:fld id="{D8777AF0-6F9E-4FA1-95B5-C7A94C1869B6}" type="slidenum">
              <a:rPr lang="de-DE" smtClean="0">
                <a:solidFill>
                  <a:prstClr val="white"/>
                </a:solidFill>
              </a:rPr>
              <a:pPr/>
              <a:t>‹Nr.›</a:t>
            </a:fld>
            <a:endParaRPr lang="de-DE" dirty="0">
              <a:solidFill>
                <a:prstClr val="white"/>
              </a:solidFill>
            </a:endParaRPr>
          </a:p>
        </p:txBody>
      </p:sp>
      <p:sp>
        <p:nvSpPr>
          <p:cNvPr id="13"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a:t> </a:t>
            </a:r>
          </a:p>
        </p:txBody>
      </p:sp>
    </p:spTree>
    <p:extLst>
      <p:ext uri="{BB962C8B-B14F-4D97-AF65-F5344CB8AC3E}">
        <p14:creationId xmlns:p14="http://schemas.microsoft.com/office/powerpoint/2010/main" val="1330857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19"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a:t> </a:t>
            </a:r>
          </a:p>
        </p:txBody>
      </p:sp>
      <p:sp>
        <p:nvSpPr>
          <p:cNvPr id="2" name="Titel 1"/>
          <p:cNvSpPr>
            <a:spLocks noGrp="1"/>
          </p:cNvSpPr>
          <p:nvPr>
            <p:ph type="title" hasCustomPrompt="1"/>
          </p:nvPr>
        </p:nvSpPr>
        <p:spPr>
          <a:xfrm>
            <a:off x="396000" y="724414"/>
            <a:ext cx="8349538" cy="369332"/>
          </a:xfrm>
        </p:spPr>
        <p:txBody>
          <a:bodyPr/>
          <a:lstStyle>
            <a:lvl1pPr>
              <a:defRPr sz="2400" baseline="0">
                <a:solidFill>
                  <a:schemeClr val="accent2"/>
                </a:solidFill>
              </a:defRPr>
            </a:lvl1pPr>
          </a:lstStyle>
          <a:p>
            <a:r>
              <a:rPr lang="de-DE" dirty="0"/>
              <a:t>Titel durch Klicken bearbeiten</a:t>
            </a:r>
          </a:p>
        </p:txBody>
      </p:sp>
      <p:sp>
        <p:nvSpPr>
          <p:cNvPr id="3" name="Inhaltsplatzhalter 2"/>
          <p:cNvSpPr>
            <a:spLocks noGrp="1"/>
          </p:cNvSpPr>
          <p:nvPr>
            <p:ph idx="1"/>
          </p:nvPr>
        </p:nvSpPr>
        <p:spPr>
          <a:xfrm>
            <a:off x="396000" y="1656920"/>
            <a:ext cx="8349538" cy="2826415"/>
          </a:xfrm>
        </p:spPr>
        <p:txBody>
          <a:bodyPr/>
          <a:lstStyle>
            <a:lvl1pPr>
              <a:lnSpc>
                <a:spcPct val="150000"/>
              </a:lnSpc>
              <a:defRPr b="0" cap="none" baseline="0"/>
            </a:lvl1pPr>
            <a:lvl2pPr>
              <a:lnSpc>
                <a:spcPct val="150000"/>
              </a:lnSpc>
              <a:defRPr baseline="0"/>
            </a:lvl2pPr>
            <a:lvl3pPr>
              <a:lnSpc>
                <a:spcPct val="150000"/>
              </a:lnSpc>
              <a:defRPr baseline="0"/>
            </a:lvl3pPr>
            <a:lvl4pPr>
              <a:lnSpc>
                <a:spcPct val="150000"/>
              </a:lnSpc>
              <a:defRPr baseline="0"/>
            </a:lvl4pPr>
            <a:lvl5pPr>
              <a:lnSpc>
                <a:spcPct val="150000"/>
              </a:lnSpc>
              <a:defRPr baseline="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a:solidFill>
                  <a:prstClr val="white"/>
                </a:solidFill>
              </a:rPr>
              <a:t>20. Juni 2018</a:t>
            </a:r>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a:solidFill>
                  <a:prstClr val="white"/>
                </a:solidFill>
              </a:rPr>
              <a:t>© 2018 Verbraucherzentrale Bayern e.V.</a:t>
            </a:r>
            <a:endParaRPr lang="de-DE" dirty="0">
              <a:solidFill>
                <a:prstClr val="white"/>
              </a:solidFill>
            </a:endParaRP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solidFill>
                  <a:prstClr val="white"/>
                </a:solidFill>
              </a:rPr>
              <a:pPr/>
              <a:t>‹Nr.›</a:t>
            </a:fld>
            <a:endParaRPr lang="de-DE">
              <a:solidFill>
                <a:prstClr val="white"/>
              </a:solidFill>
            </a:endParaRPr>
          </a:p>
        </p:txBody>
      </p:sp>
      <p:sp>
        <p:nvSpPr>
          <p:cNvPr id="10"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a:t> </a:t>
            </a:r>
          </a:p>
        </p:txBody>
      </p:sp>
    </p:spTree>
    <p:extLst>
      <p:ext uri="{BB962C8B-B14F-4D97-AF65-F5344CB8AC3E}">
        <p14:creationId xmlns:p14="http://schemas.microsoft.com/office/powerpoint/2010/main" val="38344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o + Headline">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43"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a:t> </a:t>
            </a:r>
          </a:p>
        </p:txBody>
      </p:sp>
      <p:sp>
        <p:nvSpPr>
          <p:cNvPr id="8"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a:t> </a:t>
            </a:r>
          </a:p>
        </p:txBody>
      </p:sp>
      <p:sp>
        <p:nvSpPr>
          <p:cNvPr id="2" name="Titel 1"/>
          <p:cNvSpPr>
            <a:spLocks noGrp="1"/>
          </p:cNvSpPr>
          <p:nvPr>
            <p:ph type="title" hasCustomPrompt="1"/>
          </p:nvPr>
        </p:nvSpPr>
        <p:spPr>
          <a:xfrm>
            <a:off x="396000" y="724414"/>
            <a:ext cx="8349538" cy="369332"/>
          </a:xfrm>
        </p:spPr>
        <p:txBody>
          <a:bodyPr vert="horz" wrap="square" lIns="0" tIns="0" rIns="0" bIns="0" rtlCol="0" anchor="b">
            <a:spAutoFit/>
          </a:bodyPr>
          <a:lstStyle>
            <a:lvl1pPr>
              <a:defRPr lang="de-DE" sz="2400" dirty="0">
                <a:solidFill>
                  <a:schemeClr val="accent2"/>
                </a:solidFill>
              </a:defRPr>
            </a:lvl1pPr>
          </a:lstStyle>
          <a:p>
            <a:pPr lvl="0"/>
            <a:r>
              <a:rPr lang="de-DE" dirty="0"/>
              <a:t>Titel durch Klicken bearbeiten</a:t>
            </a:r>
          </a:p>
        </p:txBody>
      </p:sp>
      <p:sp>
        <p:nvSpPr>
          <p:cNvPr id="4" name="Datumsplatzhalter 3"/>
          <p:cNvSpPr>
            <a:spLocks noGrp="1"/>
          </p:cNvSpPr>
          <p:nvPr>
            <p:ph type="dt" sz="half" idx="10"/>
          </p:nvPr>
        </p:nvSpPr>
        <p:spPr/>
        <p:txBody>
          <a:bodyPr/>
          <a:lstStyle>
            <a:lvl1pPr>
              <a:defRPr>
                <a:solidFill>
                  <a:schemeClr val="bg1"/>
                </a:solidFill>
              </a:defRPr>
            </a:lvl1pPr>
          </a:lstStyle>
          <a:p>
            <a:r>
              <a:rPr lang="de-DE">
                <a:solidFill>
                  <a:prstClr val="white"/>
                </a:solidFill>
              </a:rPr>
              <a:t>20. Juni 2018</a:t>
            </a:r>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a:solidFill>
                  <a:prstClr val="white"/>
                </a:solidFill>
              </a:rPr>
              <a:t>© 2018 Verbraucherzentrale Bayern e.V.</a:t>
            </a:r>
            <a:endParaRPr lang="de-DE" dirty="0">
              <a:solidFill>
                <a:prstClr val="white"/>
              </a:solidFill>
            </a:endParaRP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solidFill>
                  <a:prstClr val="white"/>
                </a:solidFill>
              </a:rPr>
              <a:pPr/>
              <a:t>‹Nr.›</a:t>
            </a:fld>
            <a:endParaRPr lang="de-DE">
              <a:solidFill>
                <a:prstClr val="white"/>
              </a:solidFill>
            </a:endParaRPr>
          </a:p>
        </p:txBody>
      </p:sp>
    </p:spTree>
    <p:extLst>
      <p:ext uri="{BB962C8B-B14F-4D97-AF65-F5344CB8AC3E}">
        <p14:creationId xmlns:p14="http://schemas.microsoft.com/office/powerpoint/2010/main" val="57803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67"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Textplatzhalter 32"/>
          <p:cNvSpPr>
            <a:spLocks noGrp="1"/>
          </p:cNvSpPr>
          <p:nvPr>
            <p:ph type="body" sz="quarter" idx="18" hasCustomPrompt="1"/>
          </p:nvPr>
        </p:nvSpPr>
        <p:spPr>
          <a:xfrm>
            <a:off x="0" y="1"/>
            <a:ext cx="9144000" cy="4281774"/>
          </a:xfrm>
          <a:prstGeom prst="rect">
            <a:avLst/>
          </a:prstGeom>
          <a:solidFill>
            <a:schemeClr val="accent1">
              <a:lumMod val="40000"/>
              <a:lumOff val="60000"/>
              <a:alpha val="75000"/>
            </a:schemeClr>
          </a:solidFill>
        </p:spPr>
        <p:txBody>
          <a:bodyPr vert="horz">
            <a:noAutofit/>
          </a:bodyPr>
          <a:lstStyle>
            <a:lvl1pPr>
              <a:defRPr b="0" i="0">
                <a:solidFill>
                  <a:schemeClr val="bg1"/>
                </a:solidFill>
                <a:latin typeface="Arial"/>
              </a:defRPr>
            </a:lvl1pPr>
          </a:lstStyle>
          <a:p>
            <a:pPr lvl="0"/>
            <a:r>
              <a:rPr lang="de-DE" dirty="0"/>
              <a:t> </a:t>
            </a:r>
          </a:p>
        </p:txBody>
      </p:sp>
      <p:sp>
        <p:nvSpPr>
          <p:cNvPr id="10" name="Textplatzhalter 32"/>
          <p:cNvSpPr>
            <a:spLocks noGrp="1"/>
          </p:cNvSpPr>
          <p:nvPr>
            <p:ph type="body" sz="quarter" idx="15" hasCustomPrompt="1"/>
          </p:nvPr>
        </p:nvSpPr>
        <p:spPr>
          <a:xfrm>
            <a:off x="3175" y="4267199"/>
            <a:ext cx="9144000" cy="2590800"/>
          </a:xfrm>
          <a:prstGeom prst="rect">
            <a:avLst/>
          </a:prstGeom>
          <a:solidFill>
            <a:schemeClr val="accent1">
              <a:alpha val="75000"/>
            </a:schemeClr>
          </a:solidFill>
        </p:spPr>
        <p:txBody>
          <a:bodyPr vert="horz"/>
          <a:lstStyle>
            <a:lvl1pPr>
              <a:defRPr b="0" i="0">
                <a:latin typeface="Arial"/>
              </a:defRPr>
            </a:lvl1pPr>
          </a:lstStyle>
          <a:p>
            <a:pPr lvl="0"/>
            <a:r>
              <a:rPr lang="de-DE" dirty="0"/>
              <a:t> </a:t>
            </a:r>
          </a:p>
        </p:txBody>
      </p:sp>
      <p:sp>
        <p:nvSpPr>
          <p:cNvPr id="3" name="Inhaltsplatzhalter 2"/>
          <p:cNvSpPr>
            <a:spLocks noGrp="1"/>
          </p:cNvSpPr>
          <p:nvPr>
            <p:ph idx="1" hasCustomPrompt="1"/>
          </p:nvPr>
        </p:nvSpPr>
        <p:spPr>
          <a:xfrm>
            <a:off x="396000" y="4795067"/>
            <a:ext cx="6048000" cy="236988"/>
          </a:xfrm>
        </p:spPr>
        <p:txBody>
          <a:bodyPr/>
          <a:lstStyle>
            <a:lvl1pPr>
              <a:defRPr sz="1400" b="0" cap="none" baseline="0">
                <a:solidFill>
                  <a:schemeClr val="bg1"/>
                </a:solidFill>
              </a:defRPr>
            </a:lvl1pPr>
            <a:lvl2pPr>
              <a:defRPr baseline="0"/>
            </a:lvl2pPr>
            <a:lvl3pPr>
              <a:defRPr baseline="0"/>
            </a:lvl3pPr>
            <a:lvl4pPr>
              <a:defRPr/>
            </a:lvl4pPr>
            <a:lvl5pPr>
              <a:defRPr baseline="0"/>
            </a:lvl5pPr>
          </a:lstStyle>
          <a:p>
            <a:pPr lvl="0"/>
            <a:r>
              <a:rPr lang="de-DE" dirty="0"/>
              <a:t>Informationen bearbeiten</a:t>
            </a:r>
          </a:p>
        </p:txBody>
      </p:sp>
      <p:sp>
        <p:nvSpPr>
          <p:cNvPr id="4" name="Datumsplatzhalter 3"/>
          <p:cNvSpPr>
            <a:spLocks noGrp="1"/>
          </p:cNvSpPr>
          <p:nvPr>
            <p:ph type="dt" sz="half" idx="10"/>
          </p:nvPr>
        </p:nvSpPr>
        <p:spPr>
          <a:xfrm>
            <a:off x="7865639" y="6516000"/>
            <a:ext cx="879899" cy="138499"/>
          </a:xfrm>
        </p:spPr>
        <p:txBody>
          <a:bodyPr/>
          <a:lstStyle>
            <a:lvl1pPr>
              <a:defRPr>
                <a:solidFill>
                  <a:schemeClr val="bg1"/>
                </a:solidFill>
              </a:defRPr>
            </a:lvl1pPr>
          </a:lstStyle>
          <a:p>
            <a:r>
              <a:rPr lang="de-DE">
                <a:solidFill>
                  <a:prstClr val="white"/>
                </a:solidFill>
              </a:rPr>
              <a:t>20. Juni 2018</a:t>
            </a:r>
            <a:endParaRPr lang="de-DE" dirty="0">
              <a:solidFill>
                <a:prstClr val="white"/>
              </a:solidFill>
            </a:endParaRPr>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a:solidFill>
                  <a:prstClr val="white"/>
                </a:solidFill>
              </a:rPr>
              <a:t>© 2018 Verbraucherzentrale Bayern e.V.</a:t>
            </a:r>
            <a:endParaRPr lang="de-DE" dirty="0">
              <a:solidFill>
                <a:prstClr val="white"/>
              </a:solidFill>
            </a:endParaRPr>
          </a:p>
        </p:txBody>
      </p:sp>
      <p:sp>
        <p:nvSpPr>
          <p:cNvPr id="2" name="Titel 1"/>
          <p:cNvSpPr>
            <a:spLocks noGrp="1"/>
          </p:cNvSpPr>
          <p:nvPr>
            <p:ph type="title" hasCustomPrompt="1"/>
          </p:nvPr>
        </p:nvSpPr>
        <p:spPr>
          <a:xfrm>
            <a:off x="396000" y="4485275"/>
            <a:ext cx="6048000" cy="215444"/>
          </a:xfrm>
        </p:spPr>
        <p:txBody>
          <a:bodyPr/>
          <a:lstStyle>
            <a:lvl1pPr>
              <a:defRPr sz="1400" cap="none" baseline="0">
                <a:solidFill>
                  <a:schemeClr val="bg1"/>
                </a:solidFill>
              </a:defRPr>
            </a:lvl1pPr>
          </a:lstStyle>
          <a:p>
            <a:r>
              <a:rPr lang="de-DE" dirty="0"/>
              <a:t>Titel durch Klicken bearbeiten</a:t>
            </a:r>
          </a:p>
        </p:txBody>
      </p:sp>
      <p:sp>
        <p:nvSpPr>
          <p:cNvPr id="12" name="ClipArt-Platzhalter 34"/>
          <p:cNvSpPr>
            <a:spLocks noGrp="1"/>
          </p:cNvSpPr>
          <p:nvPr>
            <p:ph type="clipArt" sz="quarter" idx="17" hasCustomPrompt="1"/>
          </p:nvPr>
        </p:nvSpPr>
        <p:spPr>
          <a:xfrm>
            <a:off x="6624000" y="3824287"/>
            <a:ext cx="2520000" cy="932400"/>
          </a:xfrm>
          <a:prstGeom prst="rect">
            <a:avLst/>
          </a:prstGeom>
          <a:blipFill rotWithShape="1">
            <a:blip r:embed="rId6"/>
            <a:stretch>
              <a:fillRect/>
            </a:stretch>
          </a:blipFill>
        </p:spPr>
        <p:txBody>
          <a:bodyPr vert="horz"/>
          <a:lstStyle>
            <a:lvl1pPr>
              <a:defRPr/>
            </a:lvl1pPr>
          </a:lstStyle>
          <a:p>
            <a:pPr lvl="0"/>
            <a:r>
              <a:rPr lang="de-DE" noProof="0" dirty="0"/>
              <a:t> </a:t>
            </a:r>
          </a:p>
        </p:txBody>
      </p:sp>
    </p:spTree>
    <p:extLst>
      <p:ext uri="{BB962C8B-B14F-4D97-AF65-F5344CB8AC3E}">
        <p14:creationId xmlns:p14="http://schemas.microsoft.com/office/powerpoint/2010/main" val="1079215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7" name="think-cell Folie" r:id="rId9" imgW="270" imgH="270" progId="TCLayout.ActiveDocument.1">
                  <p:embed/>
                </p:oleObj>
              </mc:Choice>
              <mc:Fallback>
                <p:oleObj name="think-cell Foli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2" name="Titelplatzhalter 1"/>
          <p:cNvSpPr>
            <a:spLocks noGrp="1"/>
          </p:cNvSpPr>
          <p:nvPr>
            <p:ph type="title"/>
          </p:nvPr>
        </p:nvSpPr>
        <p:spPr>
          <a:xfrm>
            <a:off x="396000" y="632081"/>
            <a:ext cx="8349538" cy="461665"/>
          </a:xfrm>
          <a:prstGeom prst="rect">
            <a:avLst/>
          </a:prstGeom>
        </p:spPr>
        <p:txBody>
          <a:bodyPr vert="horz" wrap="square" lIns="0" tIns="0" rIns="0" bIns="0" rtlCol="0" anchor="b">
            <a:spAutoFit/>
          </a:bodyPr>
          <a:lstStyle/>
          <a:p>
            <a:r>
              <a:rPr lang="de-DE" dirty="0"/>
              <a:t>Titel durch Klicken bearbeiten</a:t>
            </a:r>
          </a:p>
        </p:txBody>
      </p:sp>
      <p:sp>
        <p:nvSpPr>
          <p:cNvPr id="3" name="Textplatzhalter 2"/>
          <p:cNvSpPr>
            <a:spLocks noGrp="1"/>
          </p:cNvSpPr>
          <p:nvPr>
            <p:ph type="body" idx="1"/>
          </p:nvPr>
        </p:nvSpPr>
        <p:spPr>
          <a:xfrm>
            <a:off x="396000" y="1243965"/>
            <a:ext cx="8349538" cy="1831271"/>
          </a:xfrm>
          <a:prstGeom prst="rect">
            <a:avLst/>
          </a:prstGeom>
        </p:spPr>
        <p:txBody>
          <a:bodyPr vert="horz" wrap="square" lIns="0" tIns="0" rIns="0" bIns="0" rtlCol="0">
            <a:spAutoFit/>
          </a:bodyPr>
          <a:lstStyle/>
          <a:p>
            <a:pPr lvl="0"/>
            <a:r>
              <a:rPr lang="de-DE" dirty="0"/>
              <a:t>Inhalt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6438900" y="6516000"/>
            <a:ext cx="879899"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defTabSz="914400" fontAlgn="auto">
              <a:spcBef>
                <a:spcPts val="0"/>
              </a:spcBef>
              <a:spcAft>
                <a:spcPts val="0"/>
              </a:spcAft>
            </a:pPr>
            <a:r>
              <a:rPr lang="de-DE">
                <a:solidFill>
                  <a:prstClr val="black">
                    <a:tint val="75000"/>
                  </a:prstClr>
                </a:solidFill>
                <a:ea typeface="+mn-ea"/>
              </a:rPr>
              <a:t>20. Juni 2018</a:t>
            </a:r>
            <a:endParaRPr lang="de-DE" dirty="0">
              <a:solidFill>
                <a:prstClr val="black">
                  <a:tint val="75000"/>
                </a:prstClr>
              </a:solidFill>
              <a:ea typeface="+mn-ea"/>
            </a:endParaRPr>
          </a:p>
        </p:txBody>
      </p:sp>
      <p:sp>
        <p:nvSpPr>
          <p:cNvPr id="5" name="Fußzeilenplatzhalter 4"/>
          <p:cNvSpPr>
            <a:spLocks noGrp="1"/>
          </p:cNvSpPr>
          <p:nvPr>
            <p:ph type="ftr" sz="quarter" idx="3"/>
          </p:nvPr>
        </p:nvSpPr>
        <p:spPr>
          <a:xfrm>
            <a:off x="396000" y="6516000"/>
            <a:ext cx="5885738" cy="138499"/>
          </a:xfrm>
          <a:prstGeom prst="rect">
            <a:avLst/>
          </a:prstGeom>
        </p:spPr>
        <p:txBody>
          <a:bodyPr vert="horz" wrap="square" lIns="0" tIns="0" rIns="0" bIns="0" rtlCol="0" anchor="ctr">
            <a:spAutoFit/>
          </a:bodyP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defTabSz="914400" fontAlgn="auto">
              <a:spcBef>
                <a:spcPts val="0"/>
              </a:spcBef>
              <a:spcAft>
                <a:spcPts val="0"/>
              </a:spcAft>
            </a:pPr>
            <a:r>
              <a:rPr lang="de-DE">
                <a:solidFill>
                  <a:prstClr val="black">
                    <a:tint val="75000"/>
                  </a:prstClr>
                </a:solidFill>
                <a:ea typeface="+mn-ea"/>
              </a:rPr>
              <a:t>© 2018 Verbraucherzentrale Bayern e.V.</a:t>
            </a:r>
            <a:endParaRPr lang="de-DE" dirty="0">
              <a:solidFill>
                <a:prstClr val="black">
                  <a:tint val="75000"/>
                </a:prstClr>
              </a:solidFill>
              <a:ea typeface="+mn-ea"/>
            </a:endParaRPr>
          </a:p>
        </p:txBody>
      </p:sp>
      <p:sp>
        <p:nvSpPr>
          <p:cNvPr id="6" name="Foliennummernplatzhalter 5"/>
          <p:cNvSpPr>
            <a:spLocks noGrp="1"/>
          </p:cNvSpPr>
          <p:nvPr>
            <p:ph type="sldNum" sz="quarter" idx="4"/>
          </p:nvPr>
        </p:nvSpPr>
        <p:spPr>
          <a:xfrm>
            <a:off x="7318800" y="6516000"/>
            <a:ext cx="380400"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defTabSz="914400" fontAlgn="auto">
              <a:spcBef>
                <a:spcPts val="0"/>
              </a:spcBef>
              <a:spcAft>
                <a:spcPts val="0"/>
              </a:spcAft>
            </a:pPr>
            <a:fld id="{D8777AF0-6F9E-4FA1-95B5-C7A94C1869B6}" type="slidenum">
              <a:rPr lang="de-DE" smtClean="0">
                <a:solidFill>
                  <a:prstClr val="black">
                    <a:tint val="75000"/>
                  </a:prstClr>
                </a:solidFill>
                <a:ea typeface="+mn-ea"/>
              </a:rPr>
              <a:pPr defTabSz="914400" fontAlgn="auto">
                <a:spcBef>
                  <a:spcPts val="0"/>
                </a:spcBef>
                <a:spcAft>
                  <a:spcPts val="0"/>
                </a:spcAft>
              </a:pPr>
              <a:t>‹Nr.›</a:t>
            </a:fld>
            <a:endParaRPr lang="de-DE" dirty="0">
              <a:solidFill>
                <a:prstClr val="black">
                  <a:tint val="75000"/>
                </a:prstClr>
              </a:solidFill>
              <a:ea typeface="+mn-ea"/>
            </a:endParaRPr>
          </a:p>
        </p:txBody>
      </p:sp>
    </p:spTree>
    <p:extLst>
      <p:ext uri="{BB962C8B-B14F-4D97-AF65-F5344CB8AC3E}">
        <p14:creationId xmlns:p14="http://schemas.microsoft.com/office/powerpoint/2010/main" val="28103259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693" r:id="rId4"/>
    <p:sldLayoutId id="2147483694" r:id="rId5"/>
  </p:sldLayoutIdLst>
  <p:hf sldNum="0" hdr="0"/>
  <p:txStyles>
    <p:titleStyle>
      <a:lvl1pPr algn="l" defTabSz="914400" rtl="0" eaLnBrk="1" latinLnBrk="0" hangingPunct="1">
        <a:spcBef>
          <a:spcPct val="0"/>
        </a:spcBef>
        <a:buNone/>
        <a:defRPr lang="de-DE" sz="3000" b="1" i="0" kern="1200" cap="all" baseline="0" dirty="0">
          <a:solidFill>
            <a:schemeClr val="tx1"/>
          </a:solidFill>
          <a:latin typeface="Arial" panose="020B0604020202020204" pitchFamily="34" charset="0"/>
          <a:ea typeface="MS PGothic" pitchFamily="34" charset="-128"/>
          <a:cs typeface="Arial" panose="020B0604020202020204" pitchFamily="34" charset="0"/>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dirty="0" smtClean="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11"/>
        </a:buBlip>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MVNCcExaar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22">
            <a:extLst>
              <a:ext uri="{FF2B5EF4-FFF2-40B4-BE49-F238E27FC236}">
                <a16:creationId xmlns:a16="http://schemas.microsoft.com/office/drawing/2014/main" id="{E44672C4-F754-400D-9E27-709596FB4BE1}"/>
              </a:ext>
            </a:extLst>
          </p:cNvPr>
          <p:cNvPicPr preferRelativeResize="0">
            <a:picLocks noGrp="1"/>
          </p:cNvPicPr>
          <p:nvPr>
            <p:ph type="pic" sz="quarter" idx="14"/>
          </p:nvPr>
        </p:nvPicPr>
        <p:blipFill rotWithShape="1">
          <a:blip r:embed="rId3"/>
          <a:srcRect t="18957"/>
          <a:stretch/>
        </p:blipFill>
        <p:spPr>
          <a:xfrm>
            <a:off x="0" y="-69389"/>
            <a:ext cx="10452915" cy="4409757"/>
          </a:xfrm>
        </p:spPr>
      </p:pic>
      <p:sp>
        <p:nvSpPr>
          <p:cNvPr id="14" name="Textplatzhalter 13">
            <a:extLst>
              <a:ext uri="{FF2B5EF4-FFF2-40B4-BE49-F238E27FC236}">
                <a16:creationId xmlns:a16="http://schemas.microsoft.com/office/drawing/2014/main" id="{CD8B3DF1-003A-4544-A6DA-196C71A9645F}"/>
              </a:ext>
            </a:extLst>
          </p:cNvPr>
          <p:cNvSpPr>
            <a:spLocks noGrp="1"/>
          </p:cNvSpPr>
          <p:nvPr>
            <p:ph type="body" sz="quarter" idx="15"/>
          </p:nvPr>
        </p:nvSpPr>
        <p:spPr>
          <a:solidFill>
            <a:srgbClr val="0068AE">
              <a:alpha val="74902"/>
            </a:srgbClr>
          </a:solidFill>
        </p:spPr>
        <p:txBody>
          <a:bodyPr/>
          <a:lstStyle/>
          <a:p>
            <a:endParaRPr lang="de-DE" dirty="0"/>
          </a:p>
        </p:txBody>
      </p:sp>
      <p:sp>
        <p:nvSpPr>
          <p:cNvPr id="15" name="Onlinebild-Platzhalter 14">
            <a:extLst>
              <a:ext uri="{FF2B5EF4-FFF2-40B4-BE49-F238E27FC236}">
                <a16:creationId xmlns:a16="http://schemas.microsoft.com/office/drawing/2014/main" id="{55B62373-057C-46D3-B827-1FBC03759827}"/>
              </a:ext>
            </a:extLst>
          </p:cNvPr>
          <p:cNvSpPr>
            <a:spLocks noGrp="1"/>
          </p:cNvSpPr>
          <p:nvPr>
            <p:ph type="clipArt" sz="quarter" idx="17"/>
          </p:nvPr>
        </p:nvSpPr>
        <p:spPr/>
      </p:sp>
      <p:sp>
        <p:nvSpPr>
          <p:cNvPr id="5" name="Titel 4"/>
          <p:cNvSpPr>
            <a:spLocks noGrp="1"/>
          </p:cNvSpPr>
          <p:nvPr>
            <p:ph type="ctrTitle"/>
          </p:nvPr>
        </p:nvSpPr>
        <p:spPr/>
        <p:txBody>
          <a:bodyPr/>
          <a:lstStyle/>
          <a:p>
            <a:r>
              <a:rPr lang="de-DE" dirty="0"/>
              <a:t>Verwenden statt verschwenden!</a:t>
            </a:r>
            <a:br>
              <a:rPr lang="de-DE" dirty="0"/>
            </a:br>
            <a:r>
              <a:rPr lang="de-DE" sz="2800" cap="none" dirty="0"/>
              <a:t>Lebensmittel sind kostbar.</a:t>
            </a:r>
          </a:p>
        </p:txBody>
      </p:sp>
      <p:sp>
        <p:nvSpPr>
          <p:cNvPr id="6" name="Untertitel 5"/>
          <p:cNvSpPr>
            <a:spLocks noGrp="1"/>
          </p:cNvSpPr>
          <p:nvPr>
            <p:ph type="subTitle" idx="1"/>
          </p:nvPr>
        </p:nvSpPr>
        <p:spPr>
          <a:xfrm>
            <a:off x="395288" y="5817566"/>
            <a:ext cx="6048000" cy="249812"/>
          </a:xfrm>
        </p:spPr>
        <p:txBody>
          <a:bodyPr/>
          <a:lstStyle/>
          <a:p>
            <a:r>
              <a:rPr lang="de-DE" dirty="0"/>
              <a:t>Stand Juli 2022</a:t>
            </a:r>
          </a:p>
        </p:txBody>
      </p:sp>
      <p:sp>
        <p:nvSpPr>
          <p:cNvPr id="8" name="Fußzeilenplatzhalter 7"/>
          <p:cNvSpPr>
            <a:spLocks noGrp="1"/>
          </p:cNvSpPr>
          <p:nvPr>
            <p:ph type="ftr" sz="quarter" idx="11"/>
          </p:nvPr>
        </p:nvSpPr>
        <p:spPr/>
        <p:txBody>
          <a:bodyPr/>
          <a:lstStyle/>
          <a:p>
            <a:r>
              <a:rPr lang="de-DE" dirty="0">
                <a:solidFill>
                  <a:prstClr val="white"/>
                </a:solidFill>
              </a:rPr>
              <a:t>© Verbraucherzentrale Bayern e.V.</a:t>
            </a:r>
          </a:p>
        </p:txBody>
      </p:sp>
    </p:spTree>
    <p:extLst>
      <p:ext uri="{BB962C8B-B14F-4D97-AF65-F5344CB8AC3E}">
        <p14:creationId xmlns:p14="http://schemas.microsoft.com/office/powerpoint/2010/main" val="319566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7" name="Onlinebild-Platzhalter 6"/>
          <p:cNvSpPr>
            <a:spLocks noGrp="1"/>
          </p:cNvSpPr>
          <p:nvPr>
            <p:ph type="clipArt" sz="quarter" idx="18"/>
          </p:nvPr>
        </p:nvSpPr>
        <p:spPr/>
      </p:sp>
      <p:sp>
        <p:nvSpPr>
          <p:cNvPr id="10" name="Rechteck 9"/>
          <p:cNvSpPr/>
          <p:nvPr/>
        </p:nvSpPr>
        <p:spPr>
          <a:xfrm>
            <a:off x="1033670" y="1021264"/>
            <a:ext cx="7275443" cy="954107"/>
          </a:xfrm>
          <a:prstGeom prst="rect">
            <a:avLst/>
          </a:prstGeom>
          <a:noFill/>
        </p:spPr>
        <p:txBody>
          <a:bodyPr wrap="square">
            <a:spAutoFit/>
          </a:bodyPr>
          <a:lstStyle/>
          <a:p>
            <a:r>
              <a:rPr lang="de-DE" sz="2800" dirty="0">
                <a:latin typeface="+mj-lt"/>
              </a:rPr>
              <a:t>Wir kochen zu viel und verwenden die Reste nicht weiter.</a:t>
            </a:r>
          </a:p>
        </p:txBody>
      </p:sp>
      <p:pic>
        <p:nvPicPr>
          <p:cNvPr id="8" name="Inhaltsplatzhalt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1373" y="2676671"/>
            <a:ext cx="4232778" cy="2693987"/>
          </a:xfrm>
        </p:spPr>
      </p:pic>
    </p:spTree>
    <p:extLst>
      <p:ext uri="{BB962C8B-B14F-4D97-AF65-F5344CB8AC3E}">
        <p14:creationId xmlns:p14="http://schemas.microsoft.com/office/powerpoint/2010/main" val="3797726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7" name="Onlinebild-Platzhalter 6"/>
          <p:cNvSpPr>
            <a:spLocks noGrp="1"/>
          </p:cNvSpPr>
          <p:nvPr>
            <p:ph type="clipArt" sz="quarter" idx="18"/>
          </p:nvPr>
        </p:nvSpPr>
        <p:spPr/>
      </p:sp>
      <p:sp>
        <p:nvSpPr>
          <p:cNvPr id="10" name="Rechteck 9"/>
          <p:cNvSpPr/>
          <p:nvPr/>
        </p:nvSpPr>
        <p:spPr>
          <a:xfrm>
            <a:off x="2318491" y="2643223"/>
            <a:ext cx="5765957" cy="461665"/>
          </a:xfrm>
          <a:prstGeom prst="rect">
            <a:avLst/>
          </a:prstGeom>
        </p:spPr>
        <p:txBody>
          <a:bodyPr wrap="square">
            <a:spAutoFit/>
          </a:bodyPr>
          <a:lstStyle/>
          <a:p>
            <a:r>
              <a:rPr lang="de-DE" sz="2400" b="1" cap="all" dirty="0">
                <a:solidFill>
                  <a:srgbClr val="0068AE"/>
                </a:solidFill>
                <a:latin typeface="Arial" panose="020B0604020202020204" pitchFamily="34" charset="0"/>
                <a:cs typeface="Arial" panose="020B0604020202020204" pitchFamily="34" charset="0"/>
              </a:rPr>
              <a:t>Was sind die Folgen?</a:t>
            </a:r>
          </a:p>
        </p:txBody>
      </p:sp>
    </p:spTree>
    <p:extLst>
      <p:ext uri="{BB962C8B-B14F-4D97-AF65-F5344CB8AC3E}">
        <p14:creationId xmlns:p14="http://schemas.microsoft.com/office/powerpoint/2010/main" val="1760960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10" name="Rechteck 9"/>
          <p:cNvSpPr/>
          <p:nvPr/>
        </p:nvSpPr>
        <p:spPr>
          <a:xfrm>
            <a:off x="894522" y="1656056"/>
            <a:ext cx="7275443" cy="523220"/>
          </a:xfrm>
          <a:prstGeom prst="rect">
            <a:avLst/>
          </a:prstGeom>
        </p:spPr>
        <p:txBody>
          <a:bodyPr wrap="square">
            <a:spAutoFit/>
          </a:bodyPr>
          <a:lstStyle/>
          <a:p>
            <a:endParaRPr lang="de-DE" sz="2800" b="1" cap="all" dirty="0">
              <a:solidFill>
                <a:prstClr val="white"/>
              </a:solidFill>
              <a:latin typeface="Arial"/>
            </a:endParaRPr>
          </a:p>
        </p:txBody>
      </p:sp>
      <p:sp>
        <p:nvSpPr>
          <p:cNvPr id="8" name="Rechteck 7"/>
          <p:cNvSpPr/>
          <p:nvPr/>
        </p:nvSpPr>
        <p:spPr>
          <a:xfrm>
            <a:off x="894522" y="2063591"/>
            <a:ext cx="7275443" cy="2585323"/>
          </a:xfrm>
          <a:prstGeom prst="rect">
            <a:avLst/>
          </a:prstGeom>
        </p:spPr>
        <p:txBody>
          <a:bodyPr wrap="square">
            <a:spAutoFit/>
          </a:bodyPr>
          <a:lstStyle/>
          <a:p>
            <a:pPr>
              <a:lnSpc>
                <a:spcPct val="150000"/>
              </a:lnSpc>
            </a:pPr>
            <a:r>
              <a:rPr lang="de-DE" dirty="0">
                <a:latin typeface="+mj-lt"/>
              </a:rPr>
              <a:t>Für die Erzeugung von Lebensmitteln benötigen wir  Ackerflächen, Wasser, Dünger, Energie und  Arbeitszeit. Diese Ressourcen werden unnötig genutzt, wenn wir Lebensmittel wegwerfen.</a:t>
            </a:r>
          </a:p>
          <a:p>
            <a:pPr>
              <a:lnSpc>
                <a:spcPct val="150000"/>
              </a:lnSpc>
            </a:pPr>
            <a:endParaRPr lang="de-DE" dirty="0">
              <a:effectLst/>
              <a:latin typeface="+mj-lt"/>
            </a:endParaRPr>
          </a:p>
          <a:p>
            <a:pPr>
              <a:lnSpc>
                <a:spcPct val="150000"/>
              </a:lnSpc>
            </a:pPr>
            <a:endParaRPr lang="de-DE" dirty="0">
              <a:latin typeface="+mj-lt"/>
            </a:endParaRPr>
          </a:p>
          <a:p>
            <a:pPr>
              <a:lnSpc>
                <a:spcPct val="150000"/>
              </a:lnSpc>
            </a:pPr>
            <a:endParaRPr lang="de-DE" dirty="0">
              <a:effectLst/>
              <a:latin typeface="+mj-lt"/>
            </a:endParaRPr>
          </a:p>
        </p:txBody>
      </p:sp>
      <p:sp>
        <p:nvSpPr>
          <p:cNvPr id="11" name="Titel 10"/>
          <p:cNvSpPr>
            <a:spLocks noGrp="1"/>
          </p:cNvSpPr>
          <p:nvPr>
            <p:ph type="title"/>
          </p:nvPr>
        </p:nvSpPr>
        <p:spPr>
          <a:xfrm>
            <a:off x="993913" y="963431"/>
            <a:ext cx="8348663" cy="369332"/>
          </a:xfrm>
          <a:prstGeom prst="rect">
            <a:avLst/>
          </a:prstGeom>
        </p:spPr>
        <p:txBody>
          <a:bodyPr wrap="square">
            <a:spAutoFit/>
          </a:bodyPr>
          <a:lstStyle/>
          <a:p>
            <a:pPr defTabSz="457200" fontAlgn="base">
              <a:spcAft>
                <a:spcPct val="0"/>
              </a:spcAft>
            </a:pPr>
            <a:r>
              <a:rPr lang="de-DE" dirty="0">
                <a:solidFill>
                  <a:srgbClr val="0068AE"/>
                </a:solidFill>
              </a:rPr>
              <a:t>Wir vergeuden </a:t>
            </a:r>
            <a:r>
              <a:rPr lang="de-DE" dirty="0" err="1">
                <a:solidFill>
                  <a:srgbClr val="0068AE"/>
                </a:solidFill>
              </a:rPr>
              <a:t>ressoUrcen</a:t>
            </a:r>
            <a:endParaRPr lang="de-DE" dirty="0">
              <a:solidFill>
                <a:srgbClr val="0068AE"/>
              </a:solidFill>
            </a:endParaRPr>
          </a:p>
        </p:txBody>
      </p:sp>
      <p:sp>
        <p:nvSpPr>
          <p:cNvPr id="18" name="Onlinebild-Platzhalter 17"/>
          <p:cNvSpPr>
            <a:spLocks noGrp="1"/>
          </p:cNvSpPr>
          <p:nvPr>
            <p:ph type="clipArt" sz="quarter" idx="18"/>
          </p:nvPr>
        </p:nvSpPr>
        <p:spPr/>
      </p:sp>
    </p:spTree>
    <p:extLst>
      <p:ext uri="{BB962C8B-B14F-4D97-AF65-F5344CB8AC3E}">
        <p14:creationId xmlns:p14="http://schemas.microsoft.com/office/powerpoint/2010/main" val="2442714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7" name="Onlinebild-Platzhalter 6"/>
          <p:cNvSpPr>
            <a:spLocks noGrp="1"/>
          </p:cNvSpPr>
          <p:nvPr>
            <p:ph type="clipArt" sz="quarter" idx="18"/>
          </p:nvPr>
        </p:nvSpPr>
        <p:spPr/>
      </p:sp>
      <p:pic>
        <p:nvPicPr>
          <p:cNvPr id="9" name="Grafik 8"/>
          <p:cNvPicPr>
            <a:picLocks noChangeAspect="1"/>
          </p:cNvPicPr>
          <p:nvPr/>
        </p:nvPicPr>
        <p:blipFill>
          <a:blip r:embed="rId3"/>
          <a:stretch>
            <a:fillRect/>
          </a:stretch>
        </p:blipFill>
        <p:spPr>
          <a:xfrm>
            <a:off x="2090027" y="1013790"/>
            <a:ext cx="4480483" cy="5365847"/>
          </a:xfrm>
          <a:prstGeom prst="rect">
            <a:avLst/>
          </a:prstGeom>
        </p:spPr>
      </p:pic>
      <p:sp>
        <p:nvSpPr>
          <p:cNvPr id="10" name="Titel 10"/>
          <p:cNvSpPr txBox="1">
            <a:spLocks/>
          </p:cNvSpPr>
          <p:nvPr/>
        </p:nvSpPr>
        <p:spPr>
          <a:xfrm>
            <a:off x="983974" y="473457"/>
            <a:ext cx="8348663" cy="369332"/>
          </a:xfrm>
          <a:prstGeom prst="rect">
            <a:avLst/>
          </a:prstGeom>
        </p:spPr>
        <p:txBody>
          <a:bodyPr vert="horz" wrap="square" lIns="0" tIns="0" rIns="0" bIns="0" rtlCol="0" anchor="b">
            <a:spAutoFit/>
          </a:bodyPr>
          <a:lstStyle>
            <a:lvl1pPr algn="l" defTabSz="914400" rtl="0" eaLnBrk="1" latinLnBrk="0" hangingPunct="1">
              <a:spcBef>
                <a:spcPct val="0"/>
              </a:spcBef>
              <a:buNone/>
              <a:defRPr lang="de-DE" sz="2400" b="1" i="0" kern="1200" cap="all" baseline="0">
                <a:solidFill>
                  <a:schemeClr val="accent2"/>
                </a:solidFill>
                <a:latin typeface="Arial" panose="020B0604020202020204" pitchFamily="34" charset="0"/>
                <a:ea typeface="MS PGothic" pitchFamily="34" charset="-128"/>
                <a:cs typeface="Arial" panose="020B0604020202020204" pitchFamily="34" charset="0"/>
              </a:defRPr>
            </a:lvl1pPr>
          </a:lstStyle>
          <a:p>
            <a:pPr defTabSz="457200"/>
            <a:r>
              <a:rPr lang="de-DE" dirty="0">
                <a:solidFill>
                  <a:srgbClr val="0068AE"/>
                </a:solidFill>
              </a:rPr>
              <a:t>Wir vergeuden </a:t>
            </a:r>
            <a:r>
              <a:rPr lang="de-DE" dirty="0" err="1">
                <a:solidFill>
                  <a:srgbClr val="0068AE"/>
                </a:solidFill>
              </a:rPr>
              <a:t>ressoUrcen</a:t>
            </a:r>
            <a:endParaRPr lang="de-DE" dirty="0">
              <a:solidFill>
                <a:srgbClr val="0068AE"/>
              </a:solidFill>
            </a:endParaRPr>
          </a:p>
        </p:txBody>
      </p:sp>
    </p:spTree>
    <p:extLst>
      <p:ext uri="{BB962C8B-B14F-4D97-AF65-F5344CB8AC3E}">
        <p14:creationId xmlns:p14="http://schemas.microsoft.com/office/powerpoint/2010/main" val="2354245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75907" y="2046305"/>
            <a:ext cx="6460435" cy="3310973"/>
          </a:xfrm>
          <a:prstGeom prst="rect">
            <a:avLst/>
          </a:prstGeom>
        </p:spPr>
      </p:pic>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10" name="Rechteck 9"/>
          <p:cNvSpPr/>
          <p:nvPr/>
        </p:nvSpPr>
        <p:spPr>
          <a:xfrm>
            <a:off x="894522" y="1656056"/>
            <a:ext cx="7275443" cy="523220"/>
          </a:xfrm>
          <a:prstGeom prst="rect">
            <a:avLst/>
          </a:prstGeom>
        </p:spPr>
        <p:txBody>
          <a:bodyPr wrap="square">
            <a:spAutoFit/>
          </a:bodyPr>
          <a:lstStyle/>
          <a:p>
            <a:endParaRPr lang="de-DE" sz="2800" b="1" cap="all" dirty="0">
              <a:solidFill>
                <a:prstClr val="white"/>
              </a:solidFill>
              <a:latin typeface="Arial"/>
            </a:endParaRPr>
          </a:p>
        </p:txBody>
      </p:sp>
      <p:sp>
        <p:nvSpPr>
          <p:cNvPr id="8" name="Rechteck 7"/>
          <p:cNvSpPr/>
          <p:nvPr/>
        </p:nvSpPr>
        <p:spPr>
          <a:xfrm>
            <a:off x="894522" y="3015232"/>
            <a:ext cx="7464288" cy="872034"/>
          </a:xfrm>
          <a:prstGeom prst="rect">
            <a:avLst/>
          </a:prstGeom>
        </p:spPr>
        <p:txBody>
          <a:bodyPr wrap="square">
            <a:spAutoFit/>
          </a:bodyPr>
          <a:lstStyle/>
          <a:p>
            <a:pPr>
              <a:lnSpc>
                <a:spcPct val="150000"/>
              </a:lnSpc>
            </a:pPr>
            <a:r>
              <a:rPr lang="de-DE" b="1" dirty="0">
                <a:latin typeface="Arial"/>
              </a:rPr>
              <a:t>Für die Menge der weggeworfenen Lebensmittel werden etwa 1/3 der weltweit verfügbaren Anbauflächen unnötig "genutzt".</a:t>
            </a:r>
          </a:p>
        </p:txBody>
      </p:sp>
      <p:sp>
        <p:nvSpPr>
          <p:cNvPr id="12" name="Onlinebild-Platzhalter 11"/>
          <p:cNvSpPr>
            <a:spLocks noGrp="1"/>
          </p:cNvSpPr>
          <p:nvPr>
            <p:ph type="clipArt" sz="quarter" idx="18"/>
          </p:nvPr>
        </p:nvSpPr>
        <p:spPr/>
      </p:sp>
      <p:sp>
        <p:nvSpPr>
          <p:cNvPr id="13" name="Titel 10"/>
          <p:cNvSpPr txBox="1">
            <a:spLocks/>
          </p:cNvSpPr>
          <p:nvPr/>
        </p:nvSpPr>
        <p:spPr>
          <a:xfrm>
            <a:off x="1046922" y="784067"/>
            <a:ext cx="8348663" cy="369332"/>
          </a:xfrm>
          <a:prstGeom prst="rect">
            <a:avLst/>
          </a:prstGeom>
        </p:spPr>
        <p:txBody>
          <a:bodyPr vert="horz" wrap="square" lIns="0" tIns="0" rIns="0" bIns="0" rtlCol="0" anchor="b">
            <a:spAutoFit/>
          </a:bodyPr>
          <a:lstStyle>
            <a:lvl1pPr algn="l" defTabSz="914400" rtl="0" eaLnBrk="1" latinLnBrk="0" hangingPunct="1">
              <a:spcBef>
                <a:spcPct val="0"/>
              </a:spcBef>
              <a:buNone/>
              <a:defRPr lang="de-DE" sz="2400" b="1" i="0" kern="1200" cap="all" baseline="0">
                <a:solidFill>
                  <a:schemeClr val="accent2"/>
                </a:solidFill>
                <a:latin typeface="Arial" panose="020B0604020202020204" pitchFamily="34" charset="0"/>
                <a:ea typeface="MS PGothic" pitchFamily="34" charset="-128"/>
                <a:cs typeface="Arial" panose="020B0604020202020204" pitchFamily="34" charset="0"/>
              </a:defRPr>
            </a:lvl1pPr>
          </a:lstStyle>
          <a:p>
            <a:pPr defTabSz="457200"/>
            <a:r>
              <a:rPr lang="de-DE" dirty="0">
                <a:solidFill>
                  <a:srgbClr val="0068AE"/>
                </a:solidFill>
              </a:rPr>
              <a:t>Wir vergeuden </a:t>
            </a:r>
            <a:r>
              <a:rPr lang="de-DE" dirty="0" err="1">
                <a:solidFill>
                  <a:srgbClr val="0068AE"/>
                </a:solidFill>
              </a:rPr>
              <a:t>ressoUrcen</a:t>
            </a:r>
            <a:endParaRPr lang="de-DE" dirty="0">
              <a:solidFill>
                <a:srgbClr val="0068AE"/>
              </a:solidFill>
            </a:endParaRPr>
          </a:p>
        </p:txBody>
      </p:sp>
    </p:spTree>
    <p:extLst>
      <p:ext uri="{BB962C8B-B14F-4D97-AF65-F5344CB8AC3E}">
        <p14:creationId xmlns:p14="http://schemas.microsoft.com/office/powerpoint/2010/main" val="4210253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10" name="Rechteck 9"/>
          <p:cNvSpPr/>
          <p:nvPr/>
        </p:nvSpPr>
        <p:spPr>
          <a:xfrm>
            <a:off x="934278" y="623998"/>
            <a:ext cx="7275443" cy="461665"/>
          </a:xfrm>
          <a:prstGeom prst="rect">
            <a:avLst/>
          </a:prstGeom>
        </p:spPr>
        <p:txBody>
          <a:bodyPr wrap="square">
            <a:spAutoFit/>
          </a:bodyPr>
          <a:lstStyle/>
          <a:p>
            <a:r>
              <a:rPr lang="de-DE" sz="2400" b="1" cap="all" dirty="0">
                <a:solidFill>
                  <a:srgbClr val="0068AE"/>
                </a:solidFill>
                <a:latin typeface="Arial" panose="020B0604020202020204" pitchFamily="34" charset="0"/>
                <a:cs typeface="Arial" panose="020B0604020202020204" pitchFamily="34" charset="0"/>
              </a:rPr>
              <a:t>Der Welthunger wird weiter ansteigen</a:t>
            </a:r>
          </a:p>
        </p:txBody>
      </p:sp>
      <p:sp>
        <p:nvSpPr>
          <p:cNvPr id="8" name="Rechteck 7"/>
          <p:cNvSpPr/>
          <p:nvPr/>
        </p:nvSpPr>
        <p:spPr>
          <a:xfrm>
            <a:off x="831107" y="1979144"/>
            <a:ext cx="7481783" cy="1615827"/>
          </a:xfrm>
          <a:prstGeom prst="rect">
            <a:avLst/>
          </a:prstGeom>
        </p:spPr>
        <p:txBody>
          <a:bodyPr wrap="square">
            <a:spAutoFit/>
          </a:bodyPr>
          <a:lstStyle/>
          <a:p>
            <a:pPr>
              <a:lnSpc>
                <a:spcPct val="150000"/>
              </a:lnSpc>
            </a:pPr>
            <a:r>
              <a:rPr lang="de-DE" dirty="0">
                <a:latin typeface="+mj-lt"/>
              </a:rPr>
              <a:t>Je mehr wir verschwenden, desto höher ist die Nachfrage am Weltmarkt. Dadurch wiederum steigen die Preise für wichtige Grundnahrungsmittel, wovon arme Länder besonders betroffen sind. </a:t>
            </a:r>
          </a:p>
          <a:p>
            <a:endParaRPr lang="de-DE" dirty="0"/>
          </a:p>
        </p:txBody>
      </p:sp>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l="16435" t="20936" r="15233" b="5607"/>
          <a:stretch/>
        </p:blipFill>
        <p:spPr>
          <a:xfrm>
            <a:off x="2872407" y="3532382"/>
            <a:ext cx="2941982" cy="2365513"/>
          </a:xfrm>
          <a:prstGeom prst="roundRect">
            <a:avLst/>
          </a:prstGeom>
        </p:spPr>
      </p:pic>
      <p:sp>
        <p:nvSpPr>
          <p:cNvPr id="13" name="Onlinebild-Platzhalter 12"/>
          <p:cNvSpPr>
            <a:spLocks noGrp="1"/>
          </p:cNvSpPr>
          <p:nvPr>
            <p:ph type="clipArt" sz="quarter" idx="18"/>
          </p:nvPr>
        </p:nvSpPr>
        <p:spPr/>
      </p:sp>
    </p:spTree>
    <p:extLst>
      <p:ext uri="{BB962C8B-B14F-4D97-AF65-F5344CB8AC3E}">
        <p14:creationId xmlns:p14="http://schemas.microsoft.com/office/powerpoint/2010/main" val="743459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7" name="Onlinebild-Platzhalter 6"/>
          <p:cNvSpPr>
            <a:spLocks noGrp="1"/>
          </p:cNvSpPr>
          <p:nvPr>
            <p:ph type="clipArt" sz="quarter" idx="18"/>
          </p:nvPr>
        </p:nvSpPr>
        <p:spPr/>
      </p:sp>
      <p:sp>
        <p:nvSpPr>
          <p:cNvPr id="10" name="Rechteck 9"/>
          <p:cNvSpPr/>
          <p:nvPr/>
        </p:nvSpPr>
        <p:spPr>
          <a:xfrm>
            <a:off x="894522" y="1656056"/>
            <a:ext cx="7275443" cy="523220"/>
          </a:xfrm>
          <a:prstGeom prst="rect">
            <a:avLst/>
          </a:prstGeom>
        </p:spPr>
        <p:txBody>
          <a:bodyPr wrap="square">
            <a:spAutoFit/>
          </a:bodyPr>
          <a:lstStyle/>
          <a:p>
            <a:endParaRPr lang="de-DE" sz="2800" b="1" cap="all" dirty="0">
              <a:solidFill>
                <a:prstClr val="white"/>
              </a:solidFill>
              <a:latin typeface="Arial"/>
            </a:endParaRPr>
          </a:p>
        </p:txBody>
      </p:sp>
      <p:sp>
        <p:nvSpPr>
          <p:cNvPr id="9" name="Rechteck 8"/>
          <p:cNvSpPr/>
          <p:nvPr/>
        </p:nvSpPr>
        <p:spPr>
          <a:xfrm>
            <a:off x="2744788" y="2836883"/>
            <a:ext cx="4124642" cy="461665"/>
          </a:xfrm>
          <a:prstGeom prst="rect">
            <a:avLst/>
          </a:prstGeom>
        </p:spPr>
        <p:txBody>
          <a:bodyPr wrap="square">
            <a:spAutoFit/>
          </a:bodyPr>
          <a:lstStyle/>
          <a:p>
            <a:r>
              <a:rPr lang="de-DE" sz="2400" b="1" cap="all" dirty="0">
                <a:solidFill>
                  <a:srgbClr val="0068AE"/>
                </a:solidFill>
                <a:latin typeface="Arial" panose="020B0604020202020204" pitchFamily="34" charset="0"/>
                <a:cs typeface="Arial" panose="020B0604020202020204" pitchFamily="34" charset="0"/>
              </a:rPr>
              <a:t>Ihr könnt es ändern!</a:t>
            </a:r>
          </a:p>
        </p:txBody>
      </p:sp>
    </p:spTree>
    <p:extLst>
      <p:ext uri="{BB962C8B-B14F-4D97-AF65-F5344CB8AC3E}">
        <p14:creationId xmlns:p14="http://schemas.microsoft.com/office/powerpoint/2010/main" val="1184183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1072219A-8B4B-4A21-A15B-AB96A71D1997}"/>
              </a:ext>
            </a:extLst>
          </p:cNvPr>
          <p:cNvSpPr>
            <a:spLocks noGrp="1"/>
          </p:cNvSpPr>
          <p:nvPr>
            <p:ph type="body" sz="quarter" idx="15"/>
          </p:nvPr>
        </p:nvSpPr>
        <p:spPr>
          <a:solidFill>
            <a:srgbClr val="0068AE">
              <a:alpha val="75000"/>
            </a:srgbClr>
          </a:solidFill>
        </p:spPr>
        <p:txBody>
          <a:bodyPr/>
          <a:lstStyle/>
          <a:p>
            <a:endParaRPr lang="de-DE" dirty="0"/>
          </a:p>
        </p:txBody>
      </p:sp>
      <p:sp>
        <p:nvSpPr>
          <p:cNvPr id="10" name="Titel 9">
            <a:extLst>
              <a:ext uri="{FF2B5EF4-FFF2-40B4-BE49-F238E27FC236}">
                <a16:creationId xmlns:a16="http://schemas.microsoft.com/office/drawing/2014/main" id="{1F254A98-AE22-4ACE-8FED-B10D7ADA8F74}"/>
              </a:ext>
            </a:extLst>
          </p:cNvPr>
          <p:cNvSpPr>
            <a:spLocks noGrp="1"/>
          </p:cNvSpPr>
          <p:nvPr>
            <p:ph type="title"/>
          </p:nvPr>
        </p:nvSpPr>
        <p:spPr>
          <a:xfrm>
            <a:off x="396000" y="724414"/>
            <a:ext cx="8349538" cy="369332"/>
          </a:xfrm>
        </p:spPr>
        <p:txBody>
          <a:bodyPr/>
          <a:lstStyle/>
          <a:p>
            <a:pPr algn="ctr" defTabSz="457200" fontAlgn="base">
              <a:spcAft>
                <a:spcPct val="0"/>
              </a:spcAft>
            </a:pPr>
            <a:r>
              <a:rPr lang="de-DE" dirty="0">
                <a:solidFill>
                  <a:srgbClr val="0068AE"/>
                </a:solidFill>
              </a:rPr>
              <a:t>Das könnt ihr dagegen tun</a:t>
            </a:r>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20" name="Onlinebild-Platzhalter 19">
            <a:extLst>
              <a:ext uri="{FF2B5EF4-FFF2-40B4-BE49-F238E27FC236}">
                <a16:creationId xmlns:a16="http://schemas.microsoft.com/office/drawing/2014/main" id="{F8B7A923-CDF2-43D8-AEFC-58EAC2D5279B}"/>
              </a:ext>
            </a:extLst>
          </p:cNvPr>
          <p:cNvSpPr>
            <a:spLocks noGrp="1"/>
          </p:cNvSpPr>
          <p:nvPr>
            <p:ph type="clipArt" sz="quarter" idx="18"/>
          </p:nvPr>
        </p:nvSpPr>
        <p:spPr/>
      </p:sp>
      <p:sp>
        <p:nvSpPr>
          <p:cNvPr id="14" name="Textfeld 13"/>
          <p:cNvSpPr txBox="1"/>
          <p:nvPr/>
        </p:nvSpPr>
        <p:spPr>
          <a:xfrm>
            <a:off x="396000" y="1402136"/>
            <a:ext cx="4359543" cy="400110"/>
          </a:xfrm>
          <a:prstGeom prst="rect">
            <a:avLst/>
          </a:prstGeom>
          <a:noFill/>
        </p:spPr>
        <p:txBody>
          <a:bodyPr wrap="square" rtlCol="0">
            <a:spAutoFit/>
          </a:bodyPr>
          <a:lstStyle/>
          <a:p>
            <a:pPr>
              <a:buClr>
                <a:srgbClr val="0F6FC6"/>
              </a:buClr>
            </a:pPr>
            <a:r>
              <a:rPr lang="de-DE" sz="2000" dirty="0">
                <a:solidFill>
                  <a:prstClr val="black"/>
                </a:solidFill>
                <a:latin typeface="+mn-lt"/>
              </a:rPr>
              <a:t>Gut planen und überlegt einkaufen</a:t>
            </a:r>
          </a:p>
        </p:txBody>
      </p:sp>
      <p:sp>
        <p:nvSpPr>
          <p:cNvPr id="15" name="Textfeld 14"/>
          <p:cNvSpPr txBox="1"/>
          <p:nvPr/>
        </p:nvSpPr>
        <p:spPr>
          <a:xfrm>
            <a:off x="4984274" y="3901349"/>
            <a:ext cx="3683576" cy="400110"/>
          </a:xfrm>
          <a:prstGeom prst="rect">
            <a:avLst/>
          </a:prstGeom>
          <a:noFill/>
        </p:spPr>
        <p:txBody>
          <a:bodyPr wrap="square" rtlCol="0">
            <a:spAutoFit/>
          </a:bodyPr>
          <a:lstStyle/>
          <a:p>
            <a:pPr>
              <a:buClr>
                <a:srgbClr val="0F6FC6"/>
              </a:buClr>
            </a:pPr>
            <a:r>
              <a:rPr lang="de-DE" sz="2000" dirty="0">
                <a:solidFill>
                  <a:prstClr val="black"/>
                </a:solidFill>
                <a:latin typeface="+mn-lt"/>
              </a:rPr>
              <a:t>Clever restlos verwerten</a:t>
            </a:r>
          </a:p>
        </p:txBody>
      </p:sp>
      <p:sp>
        <p:nvSpPr>
          <p:cNvPr id="16" name="Textfeld 15"/>
          <p:cNvSpPr txBox="1"/>
          <p:nvPr/>
        </p:nvSpPr>
        <p:spPr>
          <a:xfrm>
            <a:off x="396001" y="3897960"/>
            <a:ext cx="4359542" cy="400110"/>
          </a:xfrm>
          <a:prstGeom prst="rect">
            <a:avLst/>
          </a:prstGeom>
          <a:noFill/>
        </p:spPr>
        <p:txBody>
          <a:bodyPr wrap="square" rtlCol="0">
            <a:spAutoFit/>
          </a:bodyPr>
          <a:lstStyle>
            <a:defPPr>
              <a:defRPr lang="de-DE"/>
            </a:defPPr>
            <a:lvl1pPr>
              <a:buClr>
                <a:srgbClr val="0F6FC6"/>
              </a:buClr>
              <a:defRPr sz="2000">
                <a:solidFill>
                  <a:prstClr val="black"/>
                </a:solidFill>
                <a:latin typeface="+mn-lt"/>
              </a:defRPr>
            </a:lvl1pPr>
          </a:lstStyle>
          <a:p>
            <a:r>
              <a:rPr lang="de-DE" dirty="0"/>
              <a:t>Richtig kühlen und gut lagern</a:t>
            </a:r>
          </a:p>
        </p:txBody>
      </p:sp>
      <p:sp>
        <p:nvSpPr>
          <p:cNvPr id="17" name="Textfeld 16"/>
          <p:cNvSpPr txBox="1"/>
          <p:nvPr/>
        </p:nvSpPr>
        <p:spPr>
          <a:xfrm>
            <a:off x="4984274" y="1425236"/>
            <a:ext cx="3417179" cy="466262"/>
          </a:xfrm>
          <a:prstGeom prst="rect">
            <a:avLst/>
          </a:prstGeom>
          <a:noFill/>
        </p:spPr>
        <p:txBody>
          <a:bodyPr wrap="square" rtlCol="0">
            <a:noAutofit/>
          </a:bodyPr>
          <a:lstStyle/>
          <a:p>
            <a:pPr>
              <a:buClr>
                <a:srgbClr val="0F6FC6"/>
              </a:buClr>
            </a:pPr>
            <a:r>
              <a:rPr lang="de-DE" sz="2000" dirty="0">
                <a:solidFill>
                  <a:prstClr val="black"/>
                </a:solidFill>
                <a:latin typeface="+mn-lt"/>
              </a:rPr>
              <a:t>Auf die Haltbarkeit achten</a:t>
            </a:r>
          </a:p>
          <a:p>
            <a:pPr>
              <a:buClr>
                <a:srgbClr val="0F6FC6"/>
              </a:buClr>
            </a:pPr>
            <a:endParaRPr lang="de-DE" sz="2000" dirty="0">
              <a:solidFill>
                <a:prstClr val="black"/>
              </a:solidFill>
              <a:latin typeface="+mn-lt"/>
            </a:endParaRPr>
          </a:p>
          <a:p>
            <a:pPr>
              <a:buClr>
                <a:srgbClr val="0F6FC6"/>
              </a:buClr>
            </a:pPr>
            <a:endParaRPr lang="de-DE" sz="2000" dirty="0">
              <a:solidFill>
                <a:prstClr val="black"/>
              </a:solidFill>
              <a:latin typeface="+mn-lt"/>
            </a:endParaRPr>
          </a:p>
          <a:p>
            <a:pPr>
              <a:buClr>
                <a:srgbClr val="0F6FC6"/>
              </a:buClr>
            </a:pPr>
            <a:endParaRPr lang="de-DE" sz="2000" dirty="0">
              <a:solidFill>
                <a:prstClr val="black"/>
              </a:solidFill>
              <a:latin typeface="+mn-lt"/>
            </a:endParaRPr>
          </a:p>
        </p:txBody>
      </p:sp>
      <p:grpSp>
        <p:nvGrpSpPr>
          <p:cNvPr id="8" name="Gruppieren 7">
            <a:extLst>
              <a:ext uri="{FF2B5EF4-FFF2-40B4-BE49-F238E27FC236}">
                <a16:creationId xmlns:a16="http://schemas.microsoft.com/office/drawing/2014/main" id="{1FBBE771-D0ED-4D86-9644-FB4EF53BAB5C}"/>
              </a:ext>
            </a:extLst>
          </p:cNvPr>
          <p:cNvGrpSpPr/>
          <p:nvPr/>
        </p:nvGrpSpPr>
        <p:grpSpPr>
          <a:xfrm>
            <a:off x="1373189" y="2105287"/>
            <a:ext cx="2016000" cy="1224000"/>
            <a:chOff x="1084425" y="2141391"/>
            <a:chExt cx="2016000" cy="1224000"/>
          </a:xfrm>
          <a:solidFill>
            <a:srgbClr val="EB6A27"/>
          </a:solidFill>
        </p:grpSpPr>
        <p:sp>
          <p:nvSpPr>
            <p:cNvPr id="7" name="Rechteck 6">
              <a:extLst>
                <a:ext uri="{FF2B5EF4-FFF2-40B4-BE49-F238E27FC236}">
                  <a16:creationId xmlns:a16="http://schemas.microsoft.com/office/drawing/2014/main" id="{0913E37C-D3F3-4535-9128-4A821E7B4C10}"/>
                </a:ext>
              </a:extLst>
            </p:cNvPr>
            <p:cNvSpPr/>
            <p:nvPr/>
          </p:nvSpPr>
          <p:spPr>
            <a:xfrm>
              <a:off x="1084425" y="2141391"/>
              <a:ext cx="2016000" cy="12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482827" y="2286444"/>
              <a:ext cx="1219195" cy="991888"/>
            </a:xfrm>
            <a:prstGeom prst="rect">
              <a:avLst/>
            </a:prstGeom>
            <a:grpFill/>
          </p:spPr>
        </p:pic>
      </p:grpSp>
      <p:grpSp>
        <p:nvGrpSpPr>
          <p:cNvPr id="4" name="Gruppieren 3">
            <a:extLst>
              <a:ext uri="{FF2B5EF4-FFF2-40B4-BE49-F238E27FC236}">
                <a16:creationId xmlns:a16="http://schemas.microsoft.com/office/drawing/2014/main" id="{5111096A-5C47-4B46-86B1-F78584589865}"/>
              </a:ext>
            </a:extLst>
          </p:cNvPr>
          <p:cNvGrpSpPr/>
          <p:nvPr/>
        </p:nvGrpSpPr>
        <p:grpSpPr>
          <a:xfrm>
            <a:off x="5619696" y="4690911"/>
            <a:ext cx="2016000" cy="1224000"/>
            <a:chOff x="5173579" y="4727015"/>
            <a:chExt cx="2016000" cy="1224000"/>
          </a:xfrm>
        </p:grpSpPr>
        <p:sp>
          <p:nvSpPr>
            <p:cNvPr id="3" name="Rechteck 2">
              <a:extLst>
                <a:ext uri="{FF2B5EF4-FFF2-40B4-BE49-F238E27FC236}">
                  <a16:creationId xmlns:a16="http://schemas.microsoft.com/office/drawing/2014/main" id="{6AA46BD9-83A5-44DD-BFC9-9641703E0141}"/>
                </a:ext>
              </a:extLst>
            </p:cNvPr>
            <p:cNvSpPr/>
            <p:nvPr/>
          </p:nvSpPr>
          <p:spPr>
            <a:xfrm>
              <a:off x="5173579" y="4727015"/>
              <a:ext cx="2016000" cy="1224000"/>
            </a:xfrm>
            <a:prstGeom prst="rect">
              <a:avLst/>
            </a:prstGeom>
            <a:solidFill>
              <a:srgbClr val="66B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Grafik 36"/>
            <p:cNvPicPr>
              <a:picLocks noChangeAspect="1"/>
            </p:cNvPicPr>
            <p:nvPr/>
          </p:nvPicPr>
          <p:blipFill>
            <a:blip r:embed="rId4">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5611610" y="4937633"/>
              <a:ext cx="1191374" cy="758260"/>
            </a:xfrm>
            <a:prstGeom prst="rect">
              <a:avLst/>
            </a:prstGeom>
            <a:solidFill>
              <a:srgbClr val="66B257"/>
            </a:solidFill>
          </p:spPr>
        </p:pic>
      </p:grpSp>
      <p:grpSp>
        <p:nvGrpSpPr>
          <p:cNvPr id="11" name="Gruppieren 10">
            <a:extLst>
              <a:ext uri="{FF2B5EF4-FFF2-40B4-BE49-F238E27FC236}">
                <a16:creationId xmlns:a16="http://schemas.microsoft.com/office/drawing/2014/main" id="{CABBD8E0-0589-44FD-8ECF-66D88AD53311}"/>
              </a:ext>
            </a:extLst>
          </p:cNvPr>
          <p:cNvGrpSpPr/>
          <p:nvPr/>
        </p:nvGrpSpPr>
        <p:grpSpPr>
          <a:xfrm>
            <a:off x="5619696" y="2101608"/>
            <a:ext cx="2016000" cy="1224000"/>
            <a:chOff x="3377274" y="2225661"/>
            <a:chExt cx="2016000" cy="1224000"/>
          </a:xfrm>
        </p:grpSpPr>
        <p:sp>
          <p:nvSpPr>
            <p:cNvPr id="9" name="Rechteck 8">
              <a:extLst>
                <a:ext uri="{FF2B5EF4-FFF2-40B4-BE49-F238E27FC236}">
                  <a16:creationId xmlns:a16="http://schemas.microsoft.com/office/drawing/2014/main" id="{365170D3-7D12-49FC-95D1-31CB2F500CE8}"/>
                </a:ext>
              </a:extLst>
            </p:cNvPr>
            <p:cNvSpPr/>
            <p:nvPr/>
          </p:nvSpPr>
          <p:spPr>
            <a:xfrm>
              <a:off x="3377274" y="2225661"/>
              <a:ext cx="2016000" cy="1224000"/>
            </a:xfrm>
            <a:prstGeom prst="rect">
              <a:avLst/>
            </a:prstGeom>
            <a:solidFill>
              <a:srgbClr val="0098AE">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uppieren 22">
              <a:extLst>
                <a:ext uri="{FF2B5EF4-FFF2-40B4-BE49-F238E27FC236}">
                  <a16:creationId xmlns:a16="http://schemas.microsoft.com/office/drawing/2014/main" id="{4BBFE309-490E-46DF-A75C-CADCAF8E03B2}"/>
                </a:ext>
              </a:extLst>
            </p:cNvPr>
            <p:cNvGrpSpPr/>
            <p:nvPr/>
          </p:nvGrpSpPr>
          <p:grpSpPr>
            <a:xfrm>
              <a:off x="3760177" y="2225661"/>
              <a:ext cx="1245430" cy="1210130"/>
              <a:chOff x="3976873" y="4067874"/>
              <a:chExt cx="1981954" cy="1824535"/>
            </a:xfrm>
          </p:grpSpPr>
          <p:pic>
            <p:nvPicPr>
              <p:cNvPr id="24" name="Grafik 23" descr="M:\Referat LE\Austausch LE - P+Ö\Austausch LE\Fotos\Fotolia Bilder\Fünf Sinne-Auge_fotolia_112445232_146652511_Urheber_Jimena.png">
                <a:extLst>
                  <a:ext uri="{FF2B5EF4-FFF2-40B4-BE49-F238E27FC236}">
                    <a16:creationId xmlns:a16="http://schemas.microsoft.com/office/drawing/2014/main" id="{855DD520-168E-4272-BF18-6A4194546AC9}"/>
                  </a:ext>
                </a:extLst>
              </p:cNvPr>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878827" y="4778358"/>
                <a:ext cx="1080000" cy="1080000"/>
              </a:xfrm>
              <a:prstGeom prst="rect">
                <a:avLst/>
              </a:prstGeom>
            </p:spPr>
          </p:pic>
          <p:pic>
            <p:nvPicPr>
              <p:cNvPr id="26" name="Grafik 25" descr="M:\Referat LE\Austausch LE - P+Ö\Austausch LE\Fotos\Fotolia Bilder\Fünf Sinne-Mund_fotolia_112445232_146652511_Urheber_Jimena.png">
                <a:extLst>
                  <a:ext uri="{FF2B5EF4-FFF2-40B4-BE49-F238E27FC236}">
                    <a16:creationId xmlns:a16="http://schemas.microsoft.com/office/drawing/2014/main" id="{35B9AADF-563E-4F11-A2D8-3EEA9F143CA6}"/>
                  </a:ext>
                </a:extLst>
              </p:cNvPr>
              <p:cNvPicPr/>
              <p:nvPr/>
            </p:nvPicPr>
            <p:blipFill>
              <a:blip r:embed="rId6">
                <a:grayscl/>
                <a:extLst>
                  <a:ext uri="{28A0092B-C50C-407E-A947-70E740481C1C}">
                    <a14:useLocalDpi xmlns:a14="http://schemas.microsoft.com/office/drawing/2010/main" val="0"/>
                  </a:ext>
                </a:extLst>
              </a:blip>
              <a:srcRect/>
              <a:stretch>
                <a:fillRect/>
              </a:stretch>
            </p:blipFill>
            <p:spPr bwMode="auto">
              <a:xfrm>
                <a:off x="3976873" y="4812409"/>
                <a:ext cx="1080000" cy="1080000"/>
              </a:xfrm>
              <a:prstGeom prst="rect">
                <a:avLst/>
              </a:prstGeom>
            </p:spPr>
          </p:pic>
          <p:pic>
            <p:nvPicPr>
              <p:cNvPr id="27" name="Grafik 26" descr="M:\Referat LE\Austausch LE - P+Ö\Austausch LE\Fotos\Fotolia Bilder\Fünf Sinne-Nase_fotolia_112445232_146652511_Urheber_Jimena.png">
                <a:extLst>
                  <a:ext uri="{FF2B5EF4-FFF2-40B4-BE49-F238E27FC236}">
                    <a16:creationId xmlns:a16="http://schemas.microsoft.com/office/drawing/2014/main" id="{CA1844CA-DDF1-4B07-AD60-FA5602B8D12E}"/>
                  </a:ext>
                </a:extLst>
              </p:cNvPr>
              <p:cNvPicPr/>
              <p:nvPr/>
            </p:nvPicPr>
            <p:blipFill>
              <a:blip r:embed="rId7">
                <a:grayscl/>
                <a:extLst>
                  <a:ext uri="{28A0092B-C50C-407E-A947-70E740481C1C}">
                    <a14:useLocalDpi xmlns:a14="http://schemas.microsoft.com/office/drawing/2010/main" val="0"/>
                  </a:ext>
                </a:extLst>
              </a:blip>
              <a:srcRect/>
              <a:stretch>
                <a:fillRect/>
              </a:stretch>
            </p:blipFill>
            <p:spPr bwMode="auto">
              <a:xfrm>
                <a:off x="4459828" y="4067874"/>
                <a:ext cx="1080000" cy="1080000"/>
              </a:xfrm>
              <a:prstGeom prst="rect">
                <a:avLst/>
              </a:prstGeom>
            </p:spPr>
          </p:pic>
        </p:grpSp>
      </p:grpSp>
      <p:grpSp>
        <p:nvGrpSpPr>
          <p:cNvPr id="13" name="Gruppieren 12">
            <a:extLst>
              <a:ext uri="{FF2B5EF4-FFF2-40B4-BE49-F238E27FC236}">
                <a16:creationId xmlns:a16="http://schemas.microsoft.com/office/drawing/2014/main" id="{81C6FCB5-E959-400C-B9E4-22C87AD2C8E8}"/>
              </a:ext>
            </a:extLst>
          </p:cNvPr>
          <p:cNvGrpSpPr/>
          <p:nvPr/>
        </p:nvGrpSpPr>
        <p:grpSpPr>
          <a:xfrm>
            <a:off x="1373189" y="4690911"/>
            <a:ext cx="2016000" cy="1224000"/>
            <a:chOff x="967832" y="4622770"/>
            <a:chExt cx="2016000" cy="1224000"/>
          </a:xfrm>
        </p:grpSpPr>
        <p:sp>
          <p:nvSpPr>
            <p:cNvPr id="12" name="Rechteck 11">
              <a:extLst>
                <a:ext uri="{FF2B5EF4-FFF2-40B4-BE49-F238E27FC236}">
                  <a16:creationId xmlns:a16="http://schemas.microsoft.com/office/drawing/2014/main" id="{AFDB6524-DD54-4C8F-8A58-5DFB852A2E91}"/>
                </a:ext>
              </a:extLst>
            </p:cNvPr>
            <p:cNvSpPr/>
            <p:nvPr/>
          </p:nvSpPr>
          <p:spPr>
            <a:xfrm>
              <a:off x="967832" y="4622770"/>
              <a:ext cx="2016000" cy="1224000"/>
            </a:xfrm>
            <a:prstGeom prst="rect">
              <a:avLst/>
            </a:prstGeom>
            <a:solidFill>
              <a:srgbClr val="006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3135" y="4788471"/>
              <a:ext cx="1155126" cy="892597"/>
            </a:xfrm>
            <a:prstGeom prst="rect">
              <a:avLst/>
            </a:prstGeom>
            <a:solidFill>
              <a:srgbClr val="0068AE">
                <a:alpha val="99000"/>
              </a:srgbClr>
            </a:solidFill>
            <a:ln>
              <a:noFill/>
            </a:ln>
          </p:spPr>
        </p:pic>
      </p:grpSp>
    </p:spTree>
    <p:extLst>
      <p:ext uri="{BB962C8B-B14F-4D97-AF65-F5344CB8AC3E}">
        <p14:creationId xmlns:p14="http://schemas.microsoft.com/office/powerpoint/2010/main" val="383464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p:txBody>
          <a:bodyPr/>
          <a:lstStyle/>
          <a:p>
            <a:endParaRPr lang="de-DE" dirty="0"/>
          </a:p>
        </p:txBody>
      </p:sp>
      <p:sp>
        <p:nvSpPr>
          <p:cNvPr id="3" name="Titel 2"/>
          <p:cNvSpPr>
            <a:spLocks noGrp="1"/>
          </p:cNvSpPr>
          <p:nvPr>
            <p:ph type="title"/>
          </p:nvPr>
        </p:nvSpPr>
        <p:spPr/>
        <p:txBody>
          <a:bodyPr/>
          <a:lstStyle/>
          <a:p>
            <a:r>
              <a:rPr lang="de-DE" dirty="0"/>
              <a:t>Bildnachweis</a:t>
            </a:r>
          </a:p>
        </p:txBody>
      </p:sp>
      <p:sp>
        <p:nvSpPr>
          <p:cNvPr id="4" name="Inhaltsplatzhalter 3"/>
          <p:cNvSpPr>
            <a:spLocks noGrp="1"/>
          </p:cNvSpPr>
          <p:nvPr>
            <p:ph idx="1"/>
          </p:nvPr>
        </p:nvSpPr>
        <p:spPr>
          <a:xfrm>
            <a:off x="614661" y="1656921"/>
            <a:ext cx="8349538" cy="7217360"/>
          </a:xfrm>
        </p:spPr>
        <p:txBody>
          <a:bodyPr/>
          <a:lstStyle/>
          <a:p>
            <a:r>
              <a:rPr lang="de-DE" sz="1400" dirty="0"/>
              <a:t>Folie 1 und 5	Foto: </a:t>
            </a:r>
            <a:r>
              <a:rPr lang="de-DE" sz="1400" dirty="0" err="1"/>
              <a:t>highwaystarz</a:t>
            </a:r>
            <a:r>
              <a:rPr lang="de-DE" sz="1400" dirty="0"/>
              <a:t> / </a:t>
            </a:r>
            <a:r>
              <a:rPr lang="de-DE" sz="1400" dirty="0" err="1"/>
              <a:t>Fotolia</a:t>
            </a:r>
            <a:endParaRPr lang="de-DE" sz="1400" dirty="0"/>
          </a:p>
          <a:p>
            <a:r>
              <a:rPr lang="de-DE" sz="1400" dirty="0"/>
              <a:t>Folie 7		Foto: </a:t>
            </a:r>
            <a:r>
              <a:rPr lang="de-DE" sz="1400" dirty="0" err="1"/>
              <a:t>Clker</a:t>
            </a:r>
            <a:r>
              <a:rPr lang="de-DE" sz="1400" dirty="0"/>
              <a:t>-Free-Vector-Images / </a:t>
            </a:r>
            <a:r>
              <a:rPr lang="de-DE" sz="1400" dirty="0" err="1"/>
              <a:t>Pixabay</a:t>
            </a:r>
            <a:endParaRPr lang="de-DE" sz="1400" dirty="0"/>
          </a:p>
          <a:p>
            <a:r>
              <a:rPr lang="de-DE" sz="1400" dirty="0"/>
              <a:t>Folie 8		Foto: </a:t>
            </a:r>
            <a:r>
              <a:rPr lang="de-DE" sz="1400" dirty="0" err="1"/>
              <a:t>Clker</a:t>
            </a:r>
            <a:r>
              <a:rPr lang="de-DE" sz="1400" dirty="0"/>
              <a:t>-Free-Vector-Images / </a:t>
            </a:r>
            <a:r>
              <a:rPr lang="de-DE" sz="1400" dirty="0" err="1"/>
              <a:t>Pixabay</a:t>
            </a:r>
            <a:endParaRPr lang="de-DE" sz="1400" dirty="0"/>
          </a:p>
          <a:p>
            <a:r>
              <a:rPr lang="de-DE" sz="1400" dirty="0"/>
              <a:t>Folie 9		Foto: </a:t>
            </a:r>
            <a:r>
              <a:rPr lang="de-DE" sz="1400" dirty="0" err="1"/>
              <a:t>Clker</a:t>
            </a:r>
            <a:r>
              <a:rPr lang="de-DE" sz="1400" dirty="0"/>
              <a:t>-Free-Vector-Images / </a:t>
            </a:r>
            <a:r>
              <a:rPr lang="de-DE" sz="1400" dirty="0" err="1"/>
              <a:t>Pixabay</a:t>
            </a:r>
            <a:endParaRPr lang="de-DE" sz="1400" dirty="0"/>
          </a:p>
          <a:p>
            <a:r>
              <a:rPr lang="de-DE" sz="1400" dirty="0"/>
              <a:t>Folie 10		Foto: </a:t>
            </a:r>
            <a:r>
              <a:rPr lang="de-DE" sz="1400" dirty="0" err="1"/>
              <a:t>OpenClipart-Vectors</a:t>
            </a:r>
            <a:r>
              <a:rPr lang="de-DE" sz="1400" dirty="0"/>
              <a:t> / </a:t>
            </a:r>
            <a:r>
              <a:rPr lang="de-DE" sz="1400" dirty="0" err="1"/>
              <a:t>Pixabay</a:t>
            </a:r>
            <a:endParaRPr lang="de-DE" sz="1400" dirty="0"/>
          </a:p>
          <a:p>
            <a:r>
              <a:rPr lang="de-DE" sz="1400" dirty="0"/>
              <a:t>Folie 14		Foto: </a:t>
            </a:r>
            <a:r>
              <a:rPr lang="de-DE" sz="1400" dirty="0" err="1"/>
              <a:t>Clker</a:t>
            </a:r>
            <a:r>
              <a:rPr lang="de-DE" sz="1400" dirty="0"/>
              <a:t>-Free-Vector-Images / </a:t>
            </a:r>
            <a:r>
              <a:rPr lang="de-DE" sz="1400" dirty="0" err="1"/>
              <a:t>Pixabay</a:t>
            </a:r>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r>
              <a:rPr lang="de-DE" dirty="0"/>
              <a:t> </a:t>
            </a:r>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7" name="Onlinebild-Platzhalter 6"/>
          <p:cNvSpPr>
            <a:spLocks noGrp="1"/>
          </p:cNvSpPr>
          <p:nvPr>
            <p:ph type="clipArt" sz="quarter" idx="18"/>
          </p:nvPr>
        </p:nvSpPr>
        <p:spPr/>
      </p:sp>
    </p:spTree>
    <p:extLst>
      <p:ext uri="{BB962C8B-B14F-4D97-AF65-F5344CB8AC3E}">
        <p14:creationId xmlns:p14="http://schemas.microsoft.com/office/powerpoint/2010/main" val="3447890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3" name="Titel 2"/>
          <p:cNvSpPr>
            <a:spLocks noGrp="1"/>
          </p:cNvSpPr>
          <p:nvPr>
            <p:ph type="title"/>
          </p:nvPr>
        </p:nvSpPr>
        <p:spPr/>
        <p:txBody>
          <a:bodyPr/>
          <a:lstStyle/>
          <a:p>
            <a:r>
              <a:rPr lang="de-DE" dirty="0">
                <a:solidFill>
                  <a:srgbClr val="0068AE"/>
                </a:solidFill>
              </a:rPr>
              <a:t>Einführung in das Thema</a:t>
            </a:r>
          </a:p>
        </p:txBody>
      </p:sp>
      <p:sp>
        <p:nvSpPr>
          <p:cNvPr id="4" name="Inhaltsplatzhalter 3"/>
          <p:cNvSpPr>
            <a:spLocks noGrp="1"/>
          </p:cNvSpPr>
          <p:nvPr>
            <p:ph idx="1"/>
          </p:nvPr>
        </p:nvSpPr>
        <p:spPr>
          <a:xfrm>
            <a:off x="396000" y="1656920"/>
            <a:ext cx="8349538" cy="2308324"/>
          </a:xfrm>
        </p:spPr>
        <p:txBody>
          <a:bodyPr/>
          <a:lstStyle/>
          <a:p>
            <a:r>
              <a:rPr lang="de-DE" dirty="0"/>
              <a:t>Kurzfilm der Hochschule für Fernsehen und Film (HFF) München zur Wanderausstellung „Restlos Gut Essen“.</a:t>
            </a:r>
          </a:p>
          <a:p>
            <a:endParaRPr lang="de-DE" dirty="0"/>
          </a:p>
          <a:p>
            <a:r>
              <a:rPr lang="de-DE" dirty="0">
                <a:hlinkClick r:id="rId3"/>
              </a:rPr>
              <a:t>https://www.youtube.com/watch?v=MVNCcExaars</a:t>
            </a:r>
            <a:endParaRPr lang="de-DE" dirty="0"/>
          </a:p>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7" name="Onlinebild-Platzhalter 6"/>
          <p:cNvSpPr>
            <a:spLocks noGrp="1"/>
          </p:cNvSpPr>
          <p:nvPr>
            <p:ph type="clipArt" sz="quarter" idx="18"/>
          </p:nvPr>
        </p:nvSpPr>
        <p:spPr/>
      </p:sp>
    </p:spTree>
    <p:extLst>
      <p:ext uri="{BB962C8B-B14F-4D97-AF65-F5344CB8AC3E}">
        <p14:creationId xmlns:p14="http://schemas.microsoft.com/office/powerpoint/2010/main" val="4010667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7" name="Onlinebild-Platzhalter 6"/>
          <p:cNvSpPr>
            <a:spLocks noGrp="1"/>
          </p:cNvSpPr>
          <p:nvPr>
            <p:ph type="clipArt" sz="quarter" idx="18"/>
          </p:nvPr>
        </p:nvSpPr>
        <p:spPr/>
      </p:sp>
      <p:sp>
        <p:nvSpPr>
          <p:cNvPr id="8" name="Textfeld 7"/>
          <p:cNvSpPr txBox="1"/>
          <p:nvPr/>
        </p:nvSpPr>
        <p:spPr>
          <a:xfrm>
            <a:off x="864705" y="1189562"/>
            <a:ext cx="7802218" cy="646331"/>
          </a:xfrm>
          <a:prstGeom prst="rect">
            <a:avLst/>
          </a:prstGeom>
          <a:noFill/>
        </p:spPr>
        <p:txBody>
          <a:bodyPr wrap="square" rtlCol="0">
            <a:spAutoFit/>
          </a:bodyPr>
          <a:lstStyle/>
          <a:p>
            <a:pPr algn="ctr"/>
            <a:r>
              <a:rPr lang="de-DE" sz="3600" b="1" cap="all" dirty="0">
                <a:solidFill>
                  <a:prstClr val="white"/>
                </a:solidFill>
                <a:latin typeface="Arial"/>
              </a:rPr>
              <a:t>G</a:t>
            </a:r>
          </a:p>
        </p:txBody>
      </p:sp>
      <p:sp>
        <p:nvSpPr>
          <p:cNvPr id="9" name="Textfeld 8"/>
          <p:cNvSpPr txBox="1"/>
          <p:nvPr/>
        </p:nvSpPr>
        <p:spPr>
          <a:xfrm>
            <a:off x="864705" y="416250"/>
            <a:ext cx="7802218" cy="461665"/>
          </a:xfrm>
          <a:prstGeom prst="rect">
            <a:avLst/>
          </a:prstGeom>
          <a:noFill/>
        </p:spPr>
        <p:txBody>
          <a:bodyPr wrap="square" rtlCol="0">
            <a:spAutoFit/>
          </a:bodyPr>
          <a:lstStyle/>
          <a:p>
            <a:pPr defTabSz="914400"/>
            <a:r>
              <a:rPr lang="de-DE" sz="2400" b="1" cap="all" dirty="0">
                <a:solidFill>
                  <a:srgbClr val="0068AE"/>
                </a:solidFill>
                <a:latin typeface="Arial" panose="020B0604020202020204" pitchFamily="34" charset="0"/>
                <a:cs typeface="Arial" panose="020B0604020202020204" pitchFamily="34" charset="0"/>
              </a:rPr>
              <a:t>Zur Verschwendung tragen alle bei </a:t>
            </a:r>
          </a:p>
        </p:txBody>
      </p:sp>
      <p:graphicFrame>
        <p:nvGraphicFramePr>
          <p:cNvPr id="4" name="Diagramm 3"/>
          <p:cNvGraphicFramePr/>
          <p:nvPr>
            <p:extLst>
              <p:ext uri="{D42A27DB-BD31-4B8C-83A1-F6EECF244321}">
                <p14:modId xmlns:p14="http://schemas.microsoft.com/office/powerpoint/2010/main" val="2967006561"/>
              </p:ext>
            </p:extLst>
          </p:nvPr>
        </p:nvGraphicFramePr>
        <p:xfrm>
          <a:off x="324000" y="1204140"/>
          <a:ext cx="8496000" cy="5311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7256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3A793E2-B027-4B60-8EC5-42C6CFE976B9}"/>
              </a:ext>
            </a:extLst>
          </p:cNvPr>
          <p:cNvSpPr>
            <a:spLocks noGrp="1"/>
          </p:cNvSpPr>
          <p:nvPr>
            <p:ph type="body" sz="quarter" idx="15"/>
          </p:nvPr>
        </p:nvSpPr>
        <p:spPr/>
        <p:txBody>
          <a:bodyPr/>
          <a:lstStyle/>
          <a:p>
            <a:endParaRPr lang="de-DE" dirty="0"/>
          </a:p>
        </p:txBody>
      </p:sp>
      <p:sp>
        <p:nvSpPr>
          <p:cNvPr id="4" name="Titel 3">
            <a:extLst>
              <a:ext uri="{FF2B5EF4-FFF2-40B4-BE49-F238E27FC236}">
                <a16:creationId xmlns:a16="http://schemas.microsoft.com/office/drawing/2014/main" id="{ABB003D8-50BA-4ABE-A7B6-A71D349AFC02}"/>
              </a:ext>
            </a:extLst>
          </p:cNvPr>
          <p:cNvSpPr>
            <a:spLocks noGrp="1"/>
          </p:cNvSpPr>
          <p:nvPr>
            <p:ph type="title"/>
          </p:nvPr>
        </p:nvSpPr>
        <p:spPr>
          <a:xfrm>
            <a:off x="1120139" y="355082"/>
            <a:ext cx="7551249" cy="738664"/>
          </a:xfrm>
        </p:spPr>
        <p:txBody>
          <a:bodyPr/>
          <a:lstStyle/>
          <a:p>
            <a:r>
              <a:rPr lang="de-DE" dirty="0">
                <a:solidFill>
                  <a:srgbClr val="0068AE"/>
                </a:solidFill>
              </a:rPr>
              <a:t>&gt; 50 % der Lebensmittelabfälle entstehen im privaten Haushalt</a:t>
            </a:r>
            <a:endParaRPr lang="de-DE" dirty="0"/>
          </a:p>
        </p:txBody>
      </p:sp>
      <p:sp>
        <p:nvSpPr>
          <p:cNvPr id="5" name="Datumsplatzhalter 4">
            <a:extLst>
              <a:ext uri="{FF2B5EF4-FFF2-40B4-BE49-F238E27FC236}">
                <a16:creationId xmlns:a16="http://schemas.microsoft.com/office/drawing/2014/main" id="{1D6D1D16-FBA2-474F-B9E4-657B69CA1BD8}"/>
              </a:ext>
            </a:extLst>
          </p:cNvPr>
          <p:cNvSpPr>
            <a:spLocks noGrp="1"/>
          </p:cNvSpPr>
          <p:nvPr>
            <p:ph type="dt" sz="half" idx="10"/>
          </p:nvPr>
        </p:nvSpPr>
        <p:spPr/>
        <p:txBody>
          <a:bodyPr/>
          <a:lstStyle/>
          <a:p>
            <a:r>
              <a:rPr lang="de-DE" dirty="0">
                <a:solidFill>
                  <a:prstClr val="white"/>
                </a:solidFill>
              </a:rPr>
              <a:t>Juli 2022</a:t>
            </a:r>
          </a:p>
        </p:txBody>
      </p:sp>
      <p:sp>
        <p:nvSpPr>
          <p:cNvPr id="6" name="Fußzeilenplatzhalter 5">
            <a:extLst>
              <a:ext uri="{FF2B5EF4-FFF2-40B4-BE49-F238E27FC236}">
                <a16:creationId xmlns:a16="http://schemas.microsoft.com/office/drawing/2014/main" id="{14885C3C-D641-412C-871B-36F18D06AC81}"/>
              </a:ext>
            </a:extLst>
          </p:cNvPr>
          <p:cNvSpPr>
            <a:spLocks noGrp="1"/>
          </p:cNvSpPr>
          <p:nvPr>
            <p:ph type="ftr" sz="quarter" idx="11"/>
          </p:nvPr>
        </p:nvSpPr>
        <p:spPr/>
        <p:txBody>
          <a:bodyPr/>
          <a:lstStyle/>
          <a:p>
            <a:r>
              <a:rPr lang="de-DE" dirty="0">
                <a:solidFill>
                  <a:prstClr val="white"/>
                </a:solidFill>
              </a:rPr>
              <a:t>© Verbraucherzentrale Bayern e.V.</a:t>
            </a:r>
          </a:p>
        </p:txBody>
      </p:sp>
      <p:sp>
        <p:nvSpPr>
          <p:cNvPr id="7" name="Onlinebild-Platzhalter 6">
            <a:extLst>
              <a:ext uri="{FF2B5EF4-FFF2-40B4-BE49-F238E27FC236}">
                <a16:creationId xmlns:a16="http://schemas.microsoft.com/office/drawing/2014/main" id="{22FC8490-A190-47FB-85D4-93C753B79E78}"/>
              </a:ext>
            </a:extLst>
          </p:cNvPr>
          <p:cNvSpPr>
            <a:spLocks noGrp="1"/>
          </p:cNvSpPr>
          <p:nvPr>
            <p:ph type="clipArt" sz="quarter" idx="18"/>
          </p:nvPr>
        </p:nvSpPr>
        <p:spPr/>
      </p:sp>
      <p:sp>
        <p:nvSpPr>
          <p:cNvPr id="18" name="Textfeld 17">
            <a:extLst>
              <a:ext uri="{FF2B5EF4-FFF2-40B4-BE49-F238E27FC236}">
                <a16:creationId xmlns:a16="http://schemas.microsoft.com/office/drawing/2014/main" id="{26A2BE08-EAB8-44EB-A0E7-43A54F0829A0}"/>
              </a:ext>
            </a:extLst>
          </p:cNvPr>
          <p:cNvSpPr txBox="1"/>
          <p:nvPr/>
        </p:nvSpPr>
        <p:spPr>
          <a:xfrm>
            <a:off x="850405" y="5811054"/>
            <a:ext cx="7820984" cy="276999"/>
          </a:xfrm>
          <a:prstGeom prst="rect">
            <a:avLst/>
          </a:prstGeom>
          <a:noFill/>
        </p:spPr>
        <p:txBody>
          <a:bodyPr wrap="square">
            <a:spAutoFit/>
          </a:bodyPr>
          <a:lstStyle/>
          <a:p>
            <a:r>
              <a:rPr lang="de-DE" sz="1200" dirty="0">
                <a:latin typeface="Arial" panose="020B0604020202020204" pitchFamily="34" charset="0"/>
                <a:cs typeface="Arial" panose="020B0604020202020204" pitchFamily="34" charset="0"/>
              </a:rPr>
              <a:t>Quelle: Bundesministerium für Ernährung und Landwirtschaft (BMEL); "Zu gut für die Tonne!"; Copyrights „BMEL“</a:t>
            </a:r>
          </a:p>
        </p:txBody>
      </p:sp>
      <p:pic>
        <p:nvPicPr>
          <p:cNvPr id="2" name="Grafik 1">
            <a:extLst>
              <a:ext uri="{FF2B5EF4-FFF2-40B4-BE49-F238E27FC236}">
                <a16:creationId xmlns:a16="http://schemas.microsoft.com/office/drawing/2014/main" id="{63E05A71-A844-4CBD-86BE-76B84FA0A91C}"/>
              </a:ext>
            </a:extLst>
          </p:cNvPr>
          <p:cNvPicPr>
            <a:picLocks noChangeAspect="1"/>
          </p:cNvPicPr>
          <p:nvPr/>
        </p:nvPicPr>
        <p:blipFill>
          <a:blip r:embed="rId3"/>
          <a:stretch>
            <a:fillRect/>
          </a:stretch>
        </p:blipFill>
        <p:spPr>
          <a:xfrm>
            <a:off x="1428749" y="1301361"/>
            <a:ext cx="6364747" cy="4422171"/>
          </a:xfrm>
          <a:prstGeom prst="rect">
            <a:avLst/>
          </a:prstGeom>
        </p:spPr>
      </p:pic>
    </p:spTree>
    <p:extLst>
      <p:ext uri="{BB962C8B-B14F-4D97-AF65-F5344CB8AC3E}">
        <p14:creationId xmlns:p14="http://schemas.microsoft.com/office/powerpoint/2010/main" val="684206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7" name="Onlinebild-Platzhalter 6"/>
          <p:cNvSpPr>
            <a:spLocks noGrp="1"/>
          </p:cNvSpPr>
          <p:nvPr>
            <p:ph type="clipArt" sz="quarter" idx="18"/>
          </p:nvPr>
        </p:nvSpPr>
        <p:spPr/>
      </p:sp>
      <p:sp>
        <p:nvSpPr>
          <p:cNvPr id="14" name="Titel 3">
            <a:extLst>
              <a:ext uri="{FF2B5EF4-FFF2-40B4-BE49-F238E27FC236}">
                <a16:creationId xmlns:a16="http://schemas.microsoft.com/office/drawing/2014/main" id="{51688E26-0475-4F57-A497-7353F2717D7A}"/>
              </a:ext>
            </a:extLst>
          </p:cNvPr>
          <p:cNvSpPr txBox="1">
            <a:spLocks/>
          </p:cNvSpPr>
          <p:nvPr/>
        </p:nvSpPr>
        <p:spPr>
          <a:xfrm>
            <a:off x="428624" y="423984"/>
            <a:ext cx="8286751" cy="738664"/>
          </a:xfrm>
          <a:prstGeom prst="rect">
            <a:avLst/>
          </a:prstGeom>
        </p:spPr>
        <p:txBody>
          <a:bodyPr vert="horz" wrap="square" lIns="0" tIns="0" rIns="0" bIns="0" rtlCol="0" anchor="b">
            <a:spAutoFit/>
          </a:bodyPr>
          <a:lstStyle>
            <a:lvl1pPr algn="l" defTabSz="914400" rtl="0" eaLnBrk="1" latinLnBrk="0" hangingPunct="1">
              <a:spcBef>
                <a:spcPct val="0"/>
              </a:spcBef>
              <a:buNone/>
              <a:defRPr lang="de-DE" sz="2400" b="1" i="0" kern="1200" cap="all" baseline="0">
                <a:solidFill>
                  <a:schemeClr val="accent2"/>
                </a:solidFill>
                <a:latin typeface="Arial" panose="020B0604020202020204" pitchFamily="34" charset="0"/>
                <a:ea typeface="MS PGothic" pitchFamily="34" charset="-128"/>
                <a:cs typeface="Arial" panose="020B0604020202020204" pitchFamily="34" charset="0"/>
              </a:defRPr>
            </a:lvl1pPr>
          </a:lstStyle>
          <a:p>
            <a:pPr fontAlgn="auto">
              <a:spcAft>
                <a:spcPts val="0"/>
              </a:spcAft>
            </a:pPr>
            <a:r>
              <a:rPr lang="de-DE" dirty="0">
                <a:solidFill>
                  <a:srgbClr val="0068AE"/>
                </a:solidFill>
              </a:rPr>
              <a:t>Anteil der Lebensmittel an den </a:t>
            </a:r>
            <a:r>
              <a:rPr lang="de-DE">
                <a:solidFill>
                  <a:srgbClr val="0068AE"/>
                </a:solidFill>
              </a:rPr>
              <a:t>Vermeidbaren Lebensmittelabfällen</a:t>
            </a:r>
            <a:endParaRPr lang="de-DE" dirty="0">
              <a:solidFill>
                <a:srgbClr val="0068AE"/>
              </a:solidFill>
            </a:endParaRPr>
          </a:p>
        </p:txBody>
      </p:sp>
      <p:pic>
        <p:nvPicPr>
          <p:cNvPr id="11" name="Inhaltsplatzhalter 10">
            <a:extLst>
              <a:ext uri="{FF2B5EF4-FFF2-40B4-BE49-F238E27FC236}">
                <a16:creationId xmlns:a16="http://schemas.microsoft.com/office/drawing/2014/main" id="{06445B56-A9E3-4915-9E58-ED5C5B1CACEC}"/>
              </a:ext>
            </a:extLst>
          </p:cNvPr>
          <p:cNvPicPr>
            <a:picLocks noGrp="1" noChangeAspect="1"/>
          </p:cNvPicPr>
          <p:nvPr>
            <p:ph idx="1"/>
          </p:nvPr>
        </p:nvPicPr>
        <p:blipFill>
          <a:blip r:embed="rId3"/>
          <a:stretch>
            <a:fillRect/>
          </a:stretch>
        </p:blipFill>
        <p:spPr>
          <a:xfrm>
            <a:off x="1299040" y="1213496"/>
            <a:ext cx="6545920" cy="4974278"/>
          </a:xfrm>
          <a:prstGeom prst="rect">
            <a:avLst/>
          </a:prstGeom>
        </p:spPr>
      </p:pic>
    </p:spTree>
    <p:extLst>
      <p:ext uri="{BB962C8B-B14F-4D97-AF65-F5344CB8AC3E}">
        <p14:creationId xmlns:p14="http://schemas.microsoft.com/office/powerpoint/2010/main" val="3216979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7" name="Onlinebild-Platzhalter 6"/>
          <p:cNvSpPr>
            <a:spLocks noGrp="1"/>
          </p:cNvSpPr>
          <p:nvPr>
            <p:ph type="clipArt" sz="quarter" idx="18"/>
          </p:nvPr>
        </p:nvSpPr>
        <p:spPr/>
      </p:sp>
      <p:sp>
        <p:nvSpPr>
          <p:cNvPr id="8" name="Textfeld 7"/>
          <p:cNvSpPr txBox="1"/>
          <p:nvPr/>
        </p:nvSpPr>
        <p:spPr>
          <a:xfrm>
            <a:off x="601558" y="2604586"/>
            <a:ext cx="7998940" cy="461665"/>
          </a:xfrm>
          <a:prstGeom prst="rect">
            <a:avLst/>
          </a:prstGeom>
          <a:noFill/>
        </p:spPr>
        <p:txBody>
          <a:bodyPr wrap="square" rtlCol="0">
            <a:spAutoFit/>
          </a:bodyPr>
          <a:lstStyle/>
          <a:p>
            <a:pPr algn="ctr"/>
            <a:r>
              <a:rPr lang="de-DE" sz="2400" b="1" cap="all" dirty="0">
                <a:solidFill>
                  <a:srgbClr val="0068AE"/>
                </a:solidFill>
                <a:latin typeface="Arial" panose="020B0604020202020204" pitchFamily="34" charset="0"/>
                <a:cs typeface="Arial" panose="020B0604020202020204" pitchFamily="34" charset="0"/>
              </a:rPr>
              <a:t>Warum werfen wir Lebensmittel weg?</a:t>
            </a:r>
          </a:p>
        </p:txBody>
      </p:sp>
    </p:spTree>
    <p:extLst>
      <p:ext uri="{BB962C8B-B14F-4D97-AF65-F5344CB8AC3E}">
        <p14:creationId xmlns:p14="http://schemas.microsoft.com/office/powerpoint/2010/main" val="2134702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a:xfrm>
            <a:off x="6438900" y="6529226"/>
            <a:ext cx="879899" cy="138499"/>
          </a:xfrm>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10" name="Rechteck 9"/>
          <p:cNvSpPr/>
          <p:nvPr/>
        </p:nvSpPr>
        <p:spPr>
          <a:xfrm>
            <a:off x="1514346" y="1582183"/>
            <a:ext cx="5804453" cy="523220"/>
          </a:xfrm>
          <a:prstGeom prst="rect">
            <a:avLst/>
          </a:prstGeom>
          <a:noFill/>
        </p:spPr>
        <p:txBody>
          <a:bodyPr wrap="square">
            <a:spAutoFit/>
          </a:bodyPr>
          <a:lstStyle/>
          <a:p>
            <a:pPr lvl="0" algn="ctr"/>
            <a:r>
              <a:rPr lang="de-DE" sz="2800" dirty="0">
                <a:latin typeface="+mj-lt"/>
              </a:rPr>
              <a:t>Wir kaufen zu viel ein.</a:t>
            </a:r>
          </a:p>
        </p:txBody>
      </p:sp>
      <p:sp>
        <p:nvSpPr>
          <p:cNvPr id="15" name="Onlinebild-Platzhalter 14"/>
          <p:cNvSpPr>
            <a:spLocks noGrp="1"/>
          </p:cNvSpPr>
          <p:nvPr>
            <p:ph type="clipArt" sz="quarter" idx="18"/>
          </p:nvPr>
        </p:nvSpPr>
        <p:spPr/>
      </p:sp>
      <p:pic>
        <p:nvPicPr>
          <p:cNvPr id="11" name="Inhaltsplatzhalt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06739" y="2517624"/>
            <a:ext cx="3473317" cy="2825750"/>
          </a:xfrm>
          <a:prstGeom prst="rect">
            <a:avLst/>
          </a:prstGeom>
        </p:spPr>
      </p:pic>
    </p:spTree>
    <p:extLst>
      <p:ext uri="{BB962C8B-B14F-4D97-AF65-F5344CB8AC3E}">
        <p14:creationId xmlns:p14="http://schemas.microsoft.com/office/powerpoint/2010/main" val="843748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10" name="Rechteck 9"/>
          <p:cNvSpPr/>
          <p:nvPr/>
        </p:nvSpPr>
        <p:spPr>
          <a:xfrm>
            <a:off x="1530625" y="1089584"/>
            <a:ext cx="6295289" cy="523220"/>
          </a:xfrm>
          <a:prstGeom prst="rect">
            <a:avLst/>
          </a:prstGeom>
          <a:noFill/>
        </p:spPr>
        <p:txBody>
          <a:bodyPr wrap="square">
            <a:spAutoFit/>
          </a:bodyPr>
          <a:lstStyle/>
          <a:p>
            <a:pPr algn="ctr"/>
            <a:r>
              <a:rPr lang="de-DE" sz="2800" dirty="0">
                <a:latin typeface="+mj-lt"/>
              </a:rPr>
              <a:t>Wir lagern unsere Lebensmittel falsch.</a:t>
            </a:r>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217771"/>
            <a:ext cx="3848779" cy="3252489"/>
          </a:xfrm>
          <a:prstGeom prst="rect">
            <a:avLst/>
          </a:prstGeom>
        </p:spPr>
      </p:pic>
      <p:sp>
        <p:nvSpPr>
          <p:cNvPr id="16" name="Onlinebild-Platzhalter 15"/>
          <p:cNvSpPr>
            <a:spLocks noGrp="1"/>
          </p:cNvSpPr>
          <p:nvPr>
            <p:ph type="clipArt" sz="quarter" idx="18"/>
          </p:nvPr>
        </p:nvSpPr>
        <p:spPr/>
      </p:sp>
    </p:spTree>
    <p:extLst>
      <p:ext uri="{BB962C8B-B14F-4D97-AF65-F5344CB8AC3E}">
        <p14:creationId xmlns:p14="http://schemas.microsoft.com/office/powerpoint/2010/main" val="1588800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481012" y="1741528"/>
            <a:ext cx="702881" cy="1323439"/>
          </a:xfrm>
          <a:prstGeom prst="rect">
            <a:avLst/>
          </a:prstGeom>
          <a:noFill/>
        </p:spPr>
        <p:txBody>
          <a:bodyPr wrap="square" lIns="91440" tIns="45720" rIns="91440" bIns="45720">
            <a:spAutoFit/>
          </a:bodyPr>
          <a:lstStyle/>
          <a:p>
            <a:pPr algn="ctr"/>
            <a:r>
              <a:rPr lang="de-DE" sz="8000" b="0" cap="none" spc="0" dirty="0">
                <a:ln w="0"/>
                <a:gradFill>
                  <a:gsLst>
                    <a:gs pos="21000">
                      <a:srgbClr val="53575C"/>
                    </a:gs>
                    <a:gs pos="88000">
                      <a:srgbClr val="C5C7CA"/>
                    </a:gs>
                  </a:gsLst>
                  <a:lin ang="5400000"/>
                </a:gradFill>
                <a:effectLst/>
              </a:rPr>
              <a:t>?</a:t>
            </a:r>
          </a:p>
        </p:txBody>
      </p:sp>
      <p:sp>
        <p:nvSpPr>
          <p:cNvPr id="2" name="Textplatzhalter 1"/>
          <p:cNvSpPr>
            <a:spLocks noGrp="1"/>
          </p:cNvSpPr>
          <p:nvPr>
            <p:ph type="body" sz="quarter" idx="15"/>
          </p:nvPr>
        </p:nvSpPr>
        <p:spPr>
          <a:solidFill>
            <a:srgbClr val="0068AE">
              <a:alpha val="75000"/>
            </a:srgbClr>
          </a:solidFill>
        </p:spPr>
        <p:txBody>
          <a:bodyPr/>
          <a:lstStyle/>
          <a:p>
            <a:endParaRPr lang="de-DE" dirty="0"/>
          </a:p>
        </p:txBody>
      </p:sp>
      <p:sp>
        <p:nvSpPr>
          <p:cNvPr id="5" name="Datumsplatzhalter 4"/>
          <p:cNvSpPr>
            <a:spLocks noGrp="1"/>
          </p:cNvSpPr>
          <p:nvPr>
            <p:ph type="dt" sz="half" idx="10"/>
          </p:nvPr>
        </p:nvSpPr>
        <p:spPr/>
        <p:txBody>
          <a:bodyPr/>
          <a:lstStyle/>
          <a:p>
            <a:r>
              <a:rPr lang="de-DE" dirty="0">
                <a:solidFill>
                  <a:prstClr val="white"/>
                </a:solidFill>
              </a:rPr>
              <a:t>Juli 2022</a:t>
            </a:r>
          </a:p>
        </p:txBody>
      </p:sp>
      <p:sp>
        <p:nvSpPr>
          <p:cNvPr id="6" name="Fußzeilenplatzhalter 5"/>
          <p:cNvSpPr>
            <a:spLocks noGrp="1"/>
          </p:cNvSpPr>
          <p:nvPr>
            <p:ph type="ftr" sz="quarter" idx="11"/>
          </p:nvPr>
        </p:nvSpPr>
        <p:spPr/>
        <p:txBody>
          <a:bodyPr/>
          <a:lstStyle/>
          <a:p>
            <a:r>
              <a:rPr lang="de-DE" dirty="0">
                <a:solidFill>
                  <a:prstClr val="white"/>
                </a:solidFill>
              </a:rPr>
              <a:t>©  Verbraucherzentrale Bayern e.V.</a:t>
            </a:r>
          </a:p>
        </p:txBody>
      </p:sp>
      <p:sp>
        <p:nvSpPr>
          <p:cNvPr id="10" name="Rechteck 9"/>
          <p:cNvSpPr/>
          <p:nvPr/>
        </p:nvSpPr>
        <p:spPr>
          <a:xfrm>
            <a:off x="934278" y="859050"/>
            <a:ext cx="7275443" cy="954107"/>
          </a:xfrm>
          <a:prstGeom prst="rect">
            <a:avLst/>
          </a:prstGeom>
          <a:noFill/>
        </p:spPr>
        <p:txBody>
          <a:bodyPr wrap="square">
            <a:spAutoFit/>
          </a:bodyPr>
          <a:lstStyle/>
          <a:p>
            <a:r>
              <a:rPr lang="de-DE" sz="2800" dirty="0">
                <a:latin typeface="+mj-lt"/>
              </a:rPr>
              <a:t>Wir halten das Mindesthaltbarkeitsdatum für  ein Wegwerfdatum.</a:t>
            </a: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670" y="2376053"/>
            <a:ext cx="2228850" cy="3238500"/>
          </a:xfrm>
          <a:prstGeom prst="rect">
            <a:avLst/>
          </a:prstGeom>
        </p:spPr>
      </p:pic>
      <p:sp>
        <p:nvSpPr>
          <p:cNvPr id="14" name="Onlinebild-Platzhalter 13"/>
          <p:cNvSpPr>
            <a:spLocks noGrp="1"/>
          </p:cNvSpPr>
          <p:nvPr>
            <p:ph type="clipArt" sz="quarter" idx="18"/>
          </p:nvPr>
        </p:nvSpPr>
        <p:spPr/>
      </p:sp>
      <p:cxnSp>
        <p:nvCxnSpPr>
          <p:cNvPr id="19" name="Gerader Verbinder 18"/>
          <p:cNvCxnSpPr/>
          <p:nvPr/>
        </p:nvCxnSpPr>
        <p:spPr>
          <a:xfrm flipV="1">
            <a:off x="4271961" y="2375173"/>
            <a:ext cx="1023731" cy="184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5295691" y="2205248"/>
            <a:ext cx="1310591" cy="369332"/>
          </a:xfrm>
          <a:prstGeom prst="rect">
            <a:avLst/>
          </a:prstGeom>
          <a:noFill/>
          <a:ln>
            <a:solidFill>
              <a:schemeClr val="tx1"/>
            </a:solidFill>
          </a:ln>
        </p:spPr>
        <p:txBody>
          <a:bodyPr wrap="square" rtlCol="0">
            <a:spAutoFit/>
          </a:bodyPr>
          <a:lstStyle/>
          <a:p>
            <a:r>
              <a:rPr lang="de-DE" dirty="0"/>
              <a:t>31.08.2022</a:t>
            </a:r>
          </a:p>
        </p:txBody>
      </p:sp>
    </p:spTree>
    <p:extLst>
      <p:ext uri="{BB962C8B-B14F-4D97-AF65-F5344CB8AC3E}">
        <p14:creationId xmlns:p14="http://schemas.microsoft.com/office/powerpoint/2010/main" val="25146163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arissa">
  <a:themeElements>
    <a:clrScheme name="Bla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Verbraucherzentral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orlage_Praesentation-BY" id="{830EAFD1-4D5E-4EB7-A459-9EEAA6D82F22}" vid="{B8F566C5-E721-445D-B4A3-7D766BE7850E}"/>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Praesentation_Vorlage_vzbv</Template>
  <TotalTime>0</TotalTime>
  <Words>1061</Words>
  <Application>Microsoft Office PowerPoint</Application>
  <PresentationFormat>Bildschirmpräsentation (4:3)</PresentationFormat>
  <Paragraphs>157</Paragraphs>
  <Slides>18</Slides>
  <Notes>17</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18</vt:i4>
      </vt:variant>
    </vt:vector>
  </HeadingPairs>
  <TitlesOfParts>
    <vt:vector size="24" baseType="lpstr">
      <vt:lpstr>MS PGothic</vt:lpstr>
      <vt:lpstr>MS PGothic</vt:lpstr>
      <vt:lpstr>Arial</vt:lpstr>
      <vt:lpstr>Calibri</vt:lpstr>
      <vt:lpstr>Larissa</vt:lpstr>
      <vt:lpstr>think-cell Folie</vt:lpstr>
      <vt:lpstr>Verwenden statt verschwenden! Lebensmittel sind kostbar.</vt:lpstr>
      <vt:lpstr>Einführung in das Thema</vt:lpstr>
      <vt:lpstr>PowerPoint-Präsentation</vt:lpstr>
      <vt:lpstr>&gt; 50 % der Lebensmittelabfälle entstehen im privaten Haushalt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Wir vergeuden ressoUrcen</vt:lpstr>
      <vt:lpstr>PowerPoint-Präsentation</vt:lpstr>
      <vt:lpstr>PowerPoint-Präsentation</vt:lpstr>
      <vt:lpstr>PowerPoint-Präsentation</vt:lpstr>
      <vt:lpstr>PowerPoint-Präsentation</vt:lpstr>
      <vt:lpstr>Das könnt ihr dagegen tun</vt:lpstr>
      <vt:lpstr>Bildnachweis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Gabriele Semmler</dc:creator>
  <cp:lastModifiedBy>Tremp-Nientiedt Gabriela</cp:lastModifiedBy>
  <cp:revision>451</cp:revision>
  <cp:lastPrinted>2017-11-27T16:08:40Z</cp:lastPrinted>
  <dcterms:created xsi:type="dcterms:W3CDTF">2015-03-20T13:35:28Z</dcterms:created>
  <dcterms:modified xsi:type="dcterms:W3CDTF">2022-10-18T13:04:15Z</dcterms:modified>
</cp:coreProperties>
</file>